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9" r:id="rId2"/>
    <p:sldId id="258" r:id="rId3"/>
    <p:sldId id="260" r:id="rId4"/>
    <p:sldId id="263" r:id="rId5"/>
  </p:sldIdLst>
  <p:sldSz cx="10439400" cy="15119350"/>
  <p:notesSz cx="6858000" cy="9144000"/>
  <p:embeddedFontLst>
    <p:embeddedFont>
      <p:font typeface="Pirata One" panose="020B0604020202020204" charset="0"/>
      <p:regular r:id="rId7"/>
    </p:embeddedFont>
    <p:embeddedFont>
      <p:font typeface="DM Serif Text" panose="020B0604020202020204" charset="0"/>
      <p:regular r:id="rId8"/>
      <p:italic r:id="rId9"/>
    </p:embeddedFont>
    <p:embeddedFont>
      <p:font typeface="Arial Black" panose="020B0A04020102020204" pitchFamily="34" charset="0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300">
          <p15:clr>
            <a:srgbClr val="747775"/>
          </p15:clr>
        </p15:guide>
        <p15:guide id="2" pos="306">
          <p15:clr>
            <a:srgbClr val="747775"/>
          </p15:clr>
        </p15:guide>
        <p15:guide id="3" pos="6271">
          <p15:clr>
            <a:srgbClr val="747775"/>
          </p15:clr>
        </p15:guide>
        <p15:guide id="4" pos="1814">
          <p15:clr>
            <a:srgbClr val="747775"/>
          </p15:clr>
        </p15:guide>
        <p15:guide id="5" pos="4787">
          <p15:clr>
            <a:srgbClr val="747775"/>
          </p15:clr>
        </p15:guide>
        <p15:guide id="6" orient="horz" pos="4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26" autoAdjust="0"/>
  </p:normalViewPr>
  <p:slideViewPr>
    <p:cSldViewPr snapToGrid="0">
      <p:cViewPr varScale="1">
        <p:scale>
          <a:sx n="39" d="100"/>
          <a:sy n="39" d="100"/>
        </p:scale>
        <p:origin x="2130" y="72"/>
      </p:cViewPr>
      <p:guideLst>
        <p:guide pos="3300"/>
        <p:guide pos="306"/>
        <p:guide pos="6271"/>
        <p:guide pos="1814"/>
        <p:guide pos="4787"/>
        <p:guide orient="horz"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45502" y="685800"/>
            <a:ext cx="236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4725" y="685800"/>
            <a:ext cx="23685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7952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7f6c2c0a4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4725" y="685800"/>
            <a:ext cx="23685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7f6c2c0a4b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9104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4725" y="685800"/>
            <a:ext cx="23685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9127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7f6c2c0a4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4725" y="685800"/>
            <a:ext cx="23685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7f6c2c0a4b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28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55887" y="2188777"/>
            <a:ext cx="9728400" cy="6034200"/>
          </a:xfrm>
          <a:prstGeom prst="rect">
            <a:avLst/>
          </a:prstGeom>
        </p:spPr>
        <p:txBody>
          <a:bodyPr spcFirstLastPara="1" wrap="square" lIns="162650" tIns="162650" rIns="162650" bIns="1626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1pPr>
            <a:lvl2pPr lvl="1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2pPr>
            <a:lvl3pPr lvl="2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3pPr>
            <a:lvl4pPr lvl="3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4pPr>
            <a:lvl5pPr lvl="4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5pPr>
            <a:lvl6pPr lvl="5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6pPr>
            <a:lvl7pPr lvl="6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7pPr>
            <a:lvl8pPr lvl="7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8pPr>
            <a:lvl9pPr lvl="8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55878" y="8331286"/>
            <a:ext cx="9728400" cy="2330100"/>
          </a:xfrm>
          <a:prstGeom prst="rect">
            <a:avLst/>
          </a:prstGeom>
        </p:spPr>
        <p:txBody>
          <a:bodyPr spcFirstLastPara="1" wrap="square" lIns="162650" tIns="162650" rIns="162650" bIns="1626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</p:spPr>
        <p:txBody>
          <a:bodyPr spcFirstLastPara="1" wrap="square" lIns="162650" tIns="162650" rIns="162650" bIns="1626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55878" y="3251601"/>
            <a:ext cx="9728400" cy="5772000"/>
          </a:xfrm>
          <a:prstGeom prst="rect">
            <a:avLst/>
          </a:prstGeom>
        </p:spPr>
        <p:txBody>
          <a:bodyPr spcFirstLastPara="1" wrap="square" lIns="162650" tIns="162650" rIns="162650" bIns="1626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55878" y="9266383"/>
            <a:ext cx="9728400" cy="3823800"/>
          </a:xfrm>
          <a:prstGeom prst="rect">
            <a:avLst/>
          </a:prstGeom>
        </p:spPr>
        <p:txBody>
          <a:bodyPr spcFirstLastPara="1" wrap="square" lIns="162650" tIns="162650" rIns="162650" bIns="162650" anchor="t" anchorCtr="0">
            <a:normAutofit/>
          </a:bodyPr>
          <a:lstStyle>
            <a:lvl1pPr marL="457200" lvl="0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</p:spPr>
        <p:txBody>
          <a:bodyPr spcFirstLastPara="1" wrap="square" lIns="162650" tIns="162650" rIns="162650" bIns="1626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</p:spPr>
        <p:txBody>
          <a:bodyPr spcFirstLastPara="1" wrap="square" lIns="162650" tIns="162650" rIns="162650" bIns="1626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55878" y="6322709"/>
            <a:ext cx="9728400" cy="2474400"/>
          </a:xfrm>
          <a:prstGeom prst="rect">
            <a:avLst/>
          </a:prstGeom>
        </p:spPr>
        <p:txBody>
          <a:bodyPr spcFirstLastPara="1" wrap="square" lIns="162650" tIns="162650" rIns="162650" bIns="1626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</p:spPr>
        <p:txBody>
          <a:bodyPr spcFirstLastPara="1" wrap="square" lIns="162650" tIns="162650" rIns="162650" bIns="1626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5878" y="1308210"/>
            <a:ext cx="9728400" cy="1683600"/>
          </a:xfrm>
          <a:prstGeom prst="rect">
            <a:avLst/>
          </a:prstGeom>
        </p:spPr>
        <p:txBody>
          <a:bodyPr spcFirstLastPara="1" wrap="square" lIns="162650" tIns="162650" rIns="162650" bIns="1626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5878" y="3387853"/>
            <a:ext cx="9728400" cy="10043100"/>
          </a:xfrm>
          <a:prstGeom prst="rect">
            <a:avLst/>
          </a:prstGeom>
        </p:spPr>
        <p:txBody>
          <a:bodyPr spcFirstLastPara="1" wrap="square" lIns="162650" tIns="162650" rIns="162650" bIns="162650" anchor="t" anchorCtr="0">
            <a:norm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</p:spPr>
        <p:txBody>
          <a:bodyPr spcFirstLastPara="1" wrap="square" lIns="162650" tIns="162650" rIns="162650" bIns="1626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55878" y="1308210"/>
            <a:ext cx="9728400" cy="1683600"/>
          </a:xfrm>
          <a:prstGeom prst="rect">
            <a:avLst/>
          </a:prstGeom>
        </p:spPr>
        <p:txBody>
          <a:bodyPr spcFirstLastPara="1" wrap="square" lIns="162650" tIns="162650" rIns="162650" bIns="1626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55878" y="3387853"/>
            <a:ext cx="4566900" cy="10043100"/>
          </a:xfrm>
          <a:prstGeom prst="rect">
            <a:avLst/>
          </a:prstGeom>
        </p:spPr>
        <p:txBody>
          <a:bodyPr spcFirstLastPara="1" wrap="square" lIns="162650" tIns="162650" rIns="162650" bIns="162650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517307" y="3387853"/>
            <a:ext cx="4566900" cy="10043100"/>
          </a:xfrm>
          <a:prstGeom prst="rect">
            <a:avLst/>
          </a:prstGeom>
        </p:spPr>
        <p:txBody>
          <a:bodyPr spcFirstLastPara="1" wrap="square" lIns="162650" tIns="162650" rIns="162650" bIns="162650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</p:spPr>
        <p:txBody>
          <a:bodyPr spcFirstLastPara="1" wrap="square" lIns="162650" tIns="162650" rIns="162650" bIns="1626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55878" y="1308210"/>
            <a:ext cx="9728400" cy="1683600"/>
          </a:xfrm>
          <a:prstGeom prst="rect">
            <a:avLst/>
          </a:prstGeom>
        </p:spPr>
        <p:txBody>
          <a:bodyPr spcFirstLastPara="1" wrap="square" lIns="162650" tIns="162650" rIns="162650" bIns="1626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</p:spPr>
        <p:txBody>
          <a:bodyPr spcFirstLastPara="1" wrap="square" lIns="162650" tIns="162650" rIns="162650" bIns="1626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55878" y="1633260"/>
            <a:ext cx="3206100" cy="2221500"/>
          </a:xfrm>
          <a:prstGeom prst="rect">
            <a:avLst/>
          </a:prstGeom>
        </p:spPr>
        <p:txBody>
          <a:bodyPr spcFirstLastPara="1" wrap="square" lIns="162650" tIns="162650" rIns="162650" bIns="1626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55878" y="4084913"/>
            <a:ext cx="3206100" cy="9346200"/>
          </a:xfrm>
          <a:prstGeom prst="rect">
            <a:avLst/>
          </a:prstGeom>
        </p:spPr>
        <p:txBody>
          <a:bodyPr spcFirstLastPara="1" wrap="square" lIns="162650" tIns="162650" rIns="162650" bIns="162650" anchor="t" anchorCtr="0">
            <a:norm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</p:spPr>
        <p:txBody>
          <a:bodyPr spcFirstLastPara="1" wrap="square" lIns="162650" tIns="162650" rIns="162650" bIns="1626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59734" y="1323276"/>
            <a:ext cx="7270200" cy="12025500"/>
          </a:xfrm>
          <a:prstGeom prst="rect">
            <a:avLst/>
          </a:prstGeom>
        </p:spPr>
        <p:txBody>
          <a:bodyPr spcFirstLastPara="1" wrap="square" lIns="162650" tIns="162650" rIns="162650" bIns="1626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</p:spPr>
        <p:txBody>
          <a:bodyPr spcFirstLastPara="1" wrap="square" lIns="162650" tIns="162650" rIns="162650" bIns="1626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220000" y="-367"/>
            <a:ext cx="5220000" cy="1512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62650" tIns="162650" rIns="162650" bIns="1626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03130" y="3625081"/>
            <a:ext cx="4618500" cy="4357500"/>
          </a:xfrm>
          <a:prstGeom prst="rect">
            <a:avLst/>
          </a:prstGeom>
        </p:spPr>
        <p:txBody>
          <a:bodyPr spcFirstLastPara="1" wrap="square" lIns="162650" tIns="162650" rIns="162650" bIns="1626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03130" y="8240010"/>
            <a:ext cx="4618500" cy="3630600"/>
          </a:xfrm>
          <a:prstGeom prst="rect">
            <a:avLst/>
          </a:prstGeom>
        </p:spPr>
        <p:txBody>
          <a:bodyPr spcFirstLastPara="1" wrap="square" lIns="162650" tIns="162650" rIns="162650" bIns="1626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639587" y="2128514"/>
            <a:ext cx="4380900" cy="10862100"/>
          </a:xfrm>
          <a:prstGeom prst="rect">
            <a:avLst/>
          </a:prstGeom>
        </p:spPr>
        <p:txBody>
          <a:bodyPr spcFirstLastPara="1" wrap="square" lIns="162650" tIns="162650" rIns="162650" bIns="162650" anchor="ctr" anchorCtr="0">
            <a:norm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</p:spPr>
        <p:txBody>
          <a:bodyPr spcFirstLastPara="1" wrap="square" lIns="162650" tIns="162650" rIns="162650" bIns="1626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55878" y="12436336"/>
            <a:ext cx="6849000" cy="1778700"/>
          </a:xfrm>
          <a:prstGeom prst="rect">
            <a:avLst/>
          </a:prstGeom>
        </p:spPr>
        <p:txBody>
          <a:bodyPr spcFirstLastPara="1" wrap="square" lIns="162650" tIns="162650" rIns="162650" bIns="1626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</p:spPr>
        <p:txBody>
          <a:bodyPr spcFirstLastPara="1" wrap="square" lIns="162650" tIns="162650" rIns="162650" bIns="1626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5878" y="1308210"/>
            <a:ext cx="9728400" cy="1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650" tIns="162650" rIns="162650" bIns="1626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5878" y="3387853"/>
            <a:ext cx="9728400" cy="10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650" tIns="162650" rIns="162650" bIns="162650" anchor="t" anchorCtr="0">
            <a:normAutofit/>
          </a:bodyPr>
          <a:lstStyle>
            <a:lvl1pPr marL="457200" lvl="0" indent="-431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●"/>
              <a:defRPr sz="3200">
                <a:solidFill>
                  <a:schemeClr val="dk2"/>
                </a:solidFill>
              </a:defRPr>
            </a:lvl1pPr>
            <a:lvl2pPr marL="914400" lvl="1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2pPr>
            <a:lvl3pPr marL="1371600" lvl="2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3pPr>
            <a:lvl4pPr marL="1828800" lvl="3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4pPr>
            <a:lvl5pPr marL="2286000" lvl="4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5pPr>
            <a:lvl6pPr marL="2743200" lvl="5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6pPr>
            <a:lvl7pPr marL="3200400" lvl="6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7pPr>
            <a:lvl8pPr marL="3657600" lvl="7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8pPr>
            <a:lvl9pPr marL="4114800" lvl="8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650" tIns="162650" rIns="162650" bIns="162650" anchor="ctr" anchorCtr="0">
            <a:normAutofit/>
          </a:bodyPr>
          <a:lstStyle>
            <a:lvl1pPr lvl="0" algn="r">
              <a:buNone/>
              <a:defRPr sz="1800">
                <a:solidFill>
                  <a:schemeClr val="dk2"/>
                </a:solidFill>
              </a:defRPr>
            </a:lvl1pPr>
            <a:lvl2pPr lvl="1" algn="r">
              <a:buNone/>
              <a:defRPr sz="1800">
                <a:solidFill>
                  <a:schemeClr val="dk2"/>
                </a:solidFill>
              </a:defRPr>
            </a:lvl2pPr>
            <a:lvl3pPr lvl="2" algn="r">
              <a:buNone/>
              <a:defRPr sz="1800">
                <a:solidFill>
                  <a:schemeClr val="dk2"/>
                </a:solidFill>
              </a:defRPr>
            </a:lvl3pPr>
            <a:lvl4pPr lvl="3" algn="r">
              <a:buNone/>
              <a:defRPr sz="1800">
                <a:solidFill>
                  <a:schemeClr val="dk2"/>
                </a:solidFill>
              </a:defRPr>
            </a:lvl4pPr>
            <a:lvl5pPr lvl="4" algn="r">
              <a:buNone/>
              <a:defRPr sz="1800">
                <a:solidFill>
                  <a:schemeClr val="dk2"/>
                </a:solidFill>
              </a:defRPr>
            </a:lvl5pPr>
            <a:lvl6pPr lvl="5" algn="r">
              <a:buNone/>
              <a:defRPr sz="1800">
                <a:solidFill>
                  <a:schemeClr val="dk2"/>
                </a:solidFill>
              </a:defRPr>
            </a:lvl6pPr>
            <a:lvl7pPr lvl="6" algn="r">
              <a:buNone/>
              <a:defRPr sz="1800">
                <a:solidFill>
                  <a:schemeClr val="dk2"/>
                </a:solidFill>
              </a:defRPr>
            </a:lvl7pPr>
            <a:lvl8pPr lvl="7" algn="r">
              <a:buNone/>
              <a:defRPr sz="1800">
                <a:solidFill>
                  <a:schemeClr val="dk2"/>
                </a:solidFill>
              </a:defRPr>
            </a:lvl8pPr>
            <a:lvl9pPr lvl="8" algn="r">
              <a:buNone/>
              <a:defRPr sz="18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vo.or.tz/" TargetMode="External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hyperlink" Target="mailto:inclusivetanzania@gmail.com" TargetMode="External"/><Relationship Id="rId4" Type="http://schemas.openxmlformats.org/officeDocument/2006/relationships/hyperlink" Target="mailto:info@tivo.or.t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0" y="402175"/>
            <a:ext cx="104400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FF0000"/>
                </a:solidFill>
                <a:latin typeface="Pirata One"/>
                <a:ea typeface="Pirata One"/>
                <a:cs typeface="Pirata One"/>
                <a:sym typeface="Pirata One"/>
              </a:rPr>
              <a:t>TIVO </a:t>
            </a:r>
            <a:r>
              <a:rPr lang="en" sz="6600" dirty="0" smtClean="0">
                <a:solidFill>
                  <a:srgbClr val="FF0000"/>
                </a:solidFill>
                <a:latin typeface="Pirata One"/>
                <a:ea typeface="Pirata One"/>
                <a:cs typeface="Pirata One"/>
                <a:sym typeface="Pirata One"/>
              </a:rPr>
              <a:t>Poster</a:t>
            </a:r>
            <a:endParaRPr sz="6600" dirty="0">
              <a:solidFill>
                <a:srgbClr val="FF0000"/>
              </a:solidFill>
              <a:latin typeface="Pirata One"/>
              <a:ea typeface="Pirata One"/>
              <a:cs typeface="Pirata One"/>
              <a:sym typeface="Pirata One"/>
            </a:endParaRPr>
          </a:p>
        </p:txBody>
      </p:sp>
      <p:cxnSp>
        <p:nvCxnSpPr>
          <p:cNvPr id="57" name="Google Shape;57;p13"/>
          <p:cNvCxnSpPr/>
          <p:nvPr/>
        </p:nvCxnSpPr>
        <p:spPr>
          <a:xfrm>
            <a:off x="497425" y="1651000"/>
            <a:ext cx="944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3"/>
          <p:cNvCxnSpPr/>
          <p:nvPr/>
        </p:nvCxnSpPr>
        <p:spPr>
          <a:xfrm>
            <a:off x="497425" y="1936742"/>
            <a:ext cx="944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13"/>
          <p:cNvSpPr txBox="1"/>
          <p:nvPr/>
        </p:nvSpPr>
        <p:spPr>
          <a:xfrm>
            <a:off x="0" y="1627725"/>
            <a:ext cx="104400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 dirty="0" smtClean="0">
                <a:solidFill>
                  <a:schemeClr val="accent5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VOL.1  No 1   </a:t>
            </a:r>
            <a:r>
              <a:rPr lang="en" sz="900" i="1" dirty="0" smtClean="0">
                <a:solidFill>
                  <a:schemeClr val="accent5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www.tivo.or.tz</a:t>
            </a:r>
            <a:r>
              <a:rPr lang="en" sz="900" i="1" dirty="0" smtClean="0">
                <a:solidFill>
                  <a:schemeClr val="accent5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   </a:t>
            </a:r>
            <a:r>
              <a:rPr lang="en" sz="900" i="1" dirty="0" smtClean="0">
                <a:solidFill>
                  <a:schemeClr val="accent5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  <a:hlinkClick r:id="rId4"/>
              </a:rPr>
              <a:t>info@tivo.or.tz</a:t>
            </a:r>
            <a:r>
              <a:rPr lang="en" sz="900" i="1" dirty="0" smtClean="0">
                <a:solidFill>
                  <a:schemeClr val="accent5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/ </a:t>
            </a:r>
            <a:r>
              <a:rPr lang="en" sz="900" i="1" dirty="0" smtClean="0">
                <a:solidFill>
                  <a:schemeClr val="accent5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inclusivetanzania@gmail.com</a:t>
            </a:r>
            <a:r>
              <a:rPr lang="en" sz="900" i="1" dirty="0" smtClean="0">
                <a:solidFill>
                  <a:schemeClr val="accent5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    +255 769 455 455     FACEBOOK: Official TIVO   YOUTUBE: TIVO CHANNEL </a:t>
            </a:r>
            <a:endParaRPr sz="900" i="1" dirty="0">
              <a:solidFill>
                <a:schemeClr val="accent5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516389" y="721800"/>
            <a:ext cx="1863659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TIVO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In Pursuit for Inclusion</a:t>
            </a:r>
            <a:endParaRPr sz="900" i="1" dirty="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8355038" y="740750"/>
            <a:ext cx="14181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TIVO CLUB</a:t>
            </a:r>
            <a:endParaRPr sz="900" i="1" dirty="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8007522" y="904271"/>
            <a:ext cx="1856203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i="1" dirty="0" smtClean="0">
                <a:solidFill>
                  <a:srgbClr val="FF0000"/>
                </a:solidFill>
              </a:rPr>
              <a:t>Promoting 21</a:t>
            </a:r>
            <a:r>
              <a:rPr lang="en" sz="900" b="1" i="1" baseline="30000" dirty="0" smtClean="0">
                <a:solidFill>
                  <a:srgbClr val="FF0000"/>
                </a:solidFill>
              </a:rPr>
              <a:t>st</a:t>
            </a:r>
            <a:r>
              <a:rPr lang="en" sz="900" b="1" i="1" dirty="0" smtClean="0">
                <a:solidFill>
                  <a:srgbClr val="FF0000"/>
                </a:solidFill>
              </a:rPr>
              <a:t> </a:t>
            </a:r>
            <a:r>
              <a:rPr lang="en" sz="900" b="1" i="1" dirty="0">
                <a:solidFill>
                  <a:srgbClr val="FF0000"/>
                </a:solidFill>
              </a:rPr>
              <a:t>C</a:t>
            </a:r>
            <a:r>
              <a:rPr lang="en" sz="900" b="1" i="1" dirty="0" smtClean="0">
                <a:solidFill>
                  <a:srgbClr val="FF0000"/>
                </a:solidFill>
              </a:rPr>
              <a:t>entury Skills</a:t>
            </a:r>
            <a:endParaRPr sz="900" b="1" i="1" dirty="0">
              <a:solidFill>
                <a:srgbClr val="FF0000"/>
              </a:solidFill>
            </a:endParaRPr>
          </a:p>
        </p:txBody>
      </p:sp>
      <p:sp useBgFill="1">
        <p:nvSpPr>
          <p:cNvPr id="64" name="Google Shape;64;p13"/>
          <p:cNvSpPr txBox="1"/>
          <p:nvPr/>
        </p:nvSpPr>
        <p:spPr>
          <a:xfrm>
            <a:off x="409575" y="1981200"/>
            <a:ext cx="9545175" cy="129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 dirty="0" smtClean="0">
                <a:solidFill>
                  <a:schemeClr val="accent1">
                    <a:lumMod val="50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rPr>
              <a:t>TIVO CLUB ALIVE</a:t>
            </a:r>
            <a:endParaRPr sz="6200" dirty="0">
              <a:solidFill>
                <a:schemeClr val="accent1">
                  <a:lumMod val="50000"/>
                </a:schemeClr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cxnSp>
        <p:nvCxnSpPr>
          <p:cNvPr id="65" name="Google Shape;65;p13"/>
          <p:cNvCxnSpPr/>
          <p:nvPr/>
        </p:nvCxnSpPr>
        <p:spPr>
          <a:xfrm>
            <a:off x="2380049" y="3062343"/>
            <a:ext cx="5181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Google Shape;66;p13"/>
          <p:cNvSpPr txBox="1"/>
          <p:nvPr/>
        </p:nvSpPr>
        <p:spPr>
          <a:xfrm>
            <a:off x="461962" y="3302000"/>
            <a:ext cx="6947288" cy="89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" sz="1800" i="1" dirty="0" smtClean="0">
                <a:latin typeface="DM Serif Text"/>
                <a:ea typeface="DM Serif Text"/>
                <a:cs typeface="DM Serif Text"/>
                <a:sym typeface="DM Serif Text"/>
              </a:rPr>
              <a:t>TIVO CLUB, A MEANS TO TAKE LEARNING OUT OF CLASSROOMS</a:t>
            </a:r>
          </a:p>
          <a:p>
            <a:pPr lvl="0" algn="ctr">
              <a:lnSpc>
                <a:spcPct val="80000"/>
              </a:lnSpc>
            </a:pPr>
            <a:r>
              <a:rPr lang="en-US" sz="1100" i="1" dirty="0" smtClean="0">
                <a:latin typeface="DM Serif Text"/>
                <a:ea typeface="DM Serif Text"/>
                <a:cs typeface="DM Serif Text"/>
                <a:sym typeface="DM Serif Text"/>
              </a:rPr>
              <a:t>B</a:t>
            </a:r>
            <a:r>
              <a:rPr lang="en" sz="1100" i="1" dirty="0" smtClean="0">
                <a:latin typeface="DM Serif Text"/>
                <a:ea typeface="DM Serif Text"/>
                <a:cs typeface="DM Serif Text"/>
                <a:sym typeface="DM Serif Text"/>
              </a:rPr>
              <a:t>yline …………………………….….., </a:t>
            </a:r>
            <a:r>
              <a:rPr lang="en-US" sz="1100" i="1" dirty="0" smtClean="0">
                <a:latin typeface="DM Serif Text"/>
                <a:ea typeface="DM Serif Text"/>
                <a:cs typeface="DM Serif Text"/>
                <a:sym typeface="DM Serif Text"/>
              </a:rPr>
              <a:t>P</a:t>
            </a:r>
            <a:r>
              <a:rPr lang="en" sz="1100" i="1" dirty="0" smtClean="0">
                <a:latin typeface="DM Serif Text"/>
                <a:ea typeface="DM Serif Text"/>
                <a:cs typeface="DM Serif Text"/>
                <a:sym typeface="DM Serif Text"/>
              </a:rPr>
              <a:t>laceline….........................., Dateline…………….……....…</a:t>
            </a:r>
            <a:endParaRPr sz="1100" i="1" dirty="0"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cxnSp>
        <p:nvCxnSpPr>
          <p:cNvPr id="69" name="Google Shape;69;p13"/>
          <p:cNvCxnSpPr/>
          <p:nvPr/>
        </p:nvCxnSpPr>
        <p:spPr>
          <a:xfrm>
            <a:off x="8007522" y="4631915"/>
            <a:ext cx="1505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13"/>
          <p:cNvSpPr txBox="1"/>
          <p:nvPr/>
        </p:nvSpPr>
        <p:spPr>
          <a:xfrm>
            <a:off x="495300" y="4303746"/>
            <a:ext cx="2383800" cy="416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smtClean="0"/>
              <a:t>X</a:t>
            </a:r>
            <a:r>
              <a:rPr lang="en" sz="800" dirty="0" smtClean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" sz="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smtClean="0"/>
              <a:t>X</a:t>
            </a:r>
            <a:r>
              <a:rPr lang="en" sz="800" dirty="0" smtClean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" sz="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smtClean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71" name="Google Shape;71;p13"/>
          <p:cNvSpPr txBox="1"/>
          <p:nvPr/>
        </p:nvSpPr>
        <p:spPr>
          <a:xfrm>
            <a:off x="7599703" y="3666249"/>
            <a:ext cx="23838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DM Serif Text"/>
                <a:ea typeface="DM Serif Text"/>
                <a:cs typeface="DM Serif Text"/>
                <a:sym typeface="DM Serif Text"/>
              </a:rPr>
              <a:t>My Dream</a:t>
            </a:r>
          </a:p>
          <a:p>
            <a:pPr algn="ctr"/>
            <a:r>
              <a:rPr lang="en-US" sz="1100" i="1" dirty="0">
                <a:latin typeface="DM Serif Text"/>
                <a:ea typeface="DM Serif Text"/>
                <a:cs typeface="DM Serif Text"/>
                <a:sym typeface="DM Serif Text"/>
              </a:rPr>
              <a:t>Byline </a:t>
            </a:r>
            <a:r>
              <a:rPr lang="en-US" sz="1100" i="1" dirty="0" smtClean="0">
                <a:latin typeface="DM Serif Text"/>
                <a:ea typeface="DM Serif Text"/>
                <a:cs typeface="DM Serif Text"/>
                <a:sym typeface="DM Serif Text"/>
              </a:rPr>
              <a:t>……………</a:t>
            </a:r>
            <a:r>
              <a:rPr lang="en-US" sz="1100" i="1" dirty="0" err="1" smtClean="0">
                <a:latin typeface="DM Serif Text"/>
                <a:ea typeface="DM Serif Text"/>
                <a:cs typeface="DM Serif Text"/>
                <a:sym typeface="DM Serif Text"/>
              </a:rPr>
              <a:t>Placeline</a:t>
            </a:r>
            <a:r>
              <a:rPr lang="en-US" sz="1100" i="1" dirty="0" smtClean="0">
                <a:latin typeface="DM Serif Text"/>
                <a:ea typeface="DM Serif Text"/>
                <a:cs typeface="DM Serif Text"/>
                <a:sym typeface="DM Serif Text"/>
              </a:rPr>
              <a:t>.............</a:t>
            </a:r>
          </a:p>
          <a:p>
            <a:pPr algn="ctr"/>
            <a:r>
              <a:rPr lang="en-US" sz="1100" i="1" dirty="0" smtClean="0">
                <a:latin typeface="DM Serif Text"/>
                <a:ea typeface="DM Serif Text"/>
                <a:cs typeface="DM Serif Text"/>
                <a:sym typeface="DM Serif Text"/>
              </a:rPr>
              <a:t>Dateline………………………..…....…</a:t>
            </a:r>
            <a:endParaRPr lang="en-US" sz="1100" i="1" dirty="0"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7532276" y="4770992"/>
            <a:ext cx="2518655" cy="295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</a:t>
            </a:r>
            <a:endParaRPr sz="800" dirty="0"/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6">
            <a:alphaModFix/>
          </a:blip>
          <a:srcRect l="-430" t="15304" r="429" b="28449"/>
          <a:stretch/>
        </p:blipFill>
        <p:spPr>
          <a:xfrm>
            <a:off x="2934063" y="4448212"/>
            <a:ext cx="4475187" cy="401506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 txBox="1"/>
          <p:nvPr/>
        </p:nvSpPr>
        <p:spPr>
          <a:xfrm>
            <a:off x="495300" y="8565563"/>
            <a:ext cx="2383800" cy="1296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smtClean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sz="800" dirty="0"/>
          </a:p>
        </p:txBody>
      </p:sp>
      <p:sp>
        <p:nvSpPr>
          <p:cNvPr id="83" name="Google Shape;83;p13"/>
          <p:cNvSpPr txBox="1"/>
          <p:nvPr/>
        </p:nvSpPr>
        <p:spPr>
          <a:xfrm>
            <a:off x="2879100" y="8572500"/>
            <a:ext cx="2383800" cy="1199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smtClean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sz="800" dirty="0"/>
          </a:p>
        </p:txBody>
      </p:sp>
      <p:sp>
        <p:nvSpPr>
          <p:cNvPr id="84" name="Google Shape;84;p13"/>
          <p:cNvSpPr/>
          <p:nvPr/>
        </p:nvSpPr>
        <p:spPr>
          <a:xfrm>
            <a:off x="517650" y="10141664"/>
            <a:ext cx="6891600" cy="63887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516389" y="10025049"/>
            <a:ext cx="6892861" cy="5847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 smtClean="0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rPr>
              <a:t>PBL AND STEAM ALIVE </a:t>
            </a:r>
          </a:p>
        </p:txBody>
      </p:sp>
      <p:sp>
        <p:nvSpPr>
          <p:cNvPr id="88" name="Google Shape;88;p13"/>
          <p:cNvSpPr txBox="1"/>
          <p:nvPr/>
        </p:nvSpPr>
        <p:spPr>
          <a:xfrm>
            <a:off x="5503069" y="10812772"/>
            <a:ext cx="2191913" cy="3716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smtClean="0"/>
              <a:t>TTTTTTTTTTTTTTTTTTTTTTTTTTTTTTTTTTTTTTTTTTTTTTTTTTTTTTTTTTTTTTTTTTTTTTTTTTTTTTTTTTTTTTTTTTTTTTTTTTTTTTTTTTTTTTTTTTTTTTTTTTTTTTTTTTTTTTTTTTTTTTTTTTTTTTTTTTTTTTTTTTTTTTTTTTTTTTTTTTTTTTTTTTTTTTTTTTTTTTTTTTTTTTTTTTTTTTTTTTTTTTTTTTTTTTTTTTTTTTTTTTTTTTTTTTTTTTTTTTTTTTTTTTTTTT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" sz="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smtClean="0"/>
              <a:t>TTTTTTTTTTTTTTTTTTTTTTTTTTTTTTTTTTTTTTTTTTTTTTTTTTTTTTTTTTTTTTTTTTTTTTTTTTTTTTTTTTTTTTTTTTTTTTTTTTTTTTTTTTTTTTTTTTTTTTTTTTTTTTTTTTTTTTTTTTTTTTTTTTTTTTTTTTTTTTTTTTTTTTTTTTTTTTTTTTTTTTTTTTTTTTTTTTTTTTTTTTTTTTTTTTTTTTTTTTTTTTTTTTTTTTTTTTTTTTTTTTTTTTTTTTTTTTTTTTTTTTTTTTTTTT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" sz="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smtClean="0"/>
              <a:t>TTTTTTTTTTTTTTTTTTTTTTTTTTTTTTTTTTTTTTTTTTTTTTTTTTTTTTTTTTTTTTTTTTTTTTTTTTTTTTTTTTTTTTTTTTTTTTTTTTTTTTTTTTTTTTTTTTTTTTTTTTTTTTTTTTTTTTTTTTTTTTTTTTTTTTTTTTTTTTTTTTTTTTTTTTTTTTTTTTTTTTTTTTTTTTTTTTTTTTTTTTTTTTTTTTTTTTTTTTTTTTTTTTTTTTTTTTTTTTTTTTTTTTTTTTTTTTTTTTTTTTTTTTTTTT</a:t>
            </a:r>
            <a:endParaRPr sz="800" dirty="0"/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7">
            <a:alphaModFix/>
          </a:blip>
          <a:srcRect t="33577" b="25040"/>
          <a:stretch/>
        </p:blipFill>
        <p:spPr>
          <a:xfrm>
            <a:off x="2879100" y="11168349"/>
            <a:ext cx="2574880" cy="16551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387201" y="10812772"/>
            <a:ext cx="2383800" cy="36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TTTTTTTTTTTTTTTTTTTTTTTTTTTTTTTTTTTTTTTTTTTTTTTTTTTTTTTTTTTTTTTTTTTTTTTTTTTTTTTTTTTTTTTTTTTTTTTTTTTTTTTTTTTTTTTTTTTTTTTTTTTTTTTTTTTTTTTTTTTTTTTTTTTTTTTTTTTTTTTTTTTTTTTTTTTTTTTTTTTTTTTTTTTTTTTTTTTTTTTTTTTTTTTTTTTTTTTTTTTTTTTTTTTTTTTTTTTTTTTTTTTTTTTTTTTTTTTTTTTTTTTTTTTTTTTT</a:t>
            </a:r>
            <a:endParaRPr sz="800" dirty="0"/>
          </a:p>
        </p:txBody>
      </p:sp>
      <p:sp>
        <p:nvSpPr>
          <p:cNvPr id="44" name="Google Shape;72;p13"/>
          <p:cNvSpPr txBox="1"/>
          <p:nvPr/>
        </p:nvSpPr>
        <p:spPr>
          <a:xfrm>
            <a:off x="7504164" y="12269217"/>
            <a:ext cx="2574880" cy="2183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</a:t>
            </a:r>
            <a:endParaRPr sz="800" dirty="0"/>
          </a:p>
        </p:txBody>
      </p:sp>
      <p:sp>
        <p:nvSpPr>
          <p:cNvPr id="45" name="Google Shape;72;p13"/>
          <p:cNvSpPr txBox="1"/>
          <p:nvPr/>
        </p:nvSpPr>
        <p:spPr>
          <a:xfrm>
            <a:off x="7506686" y="7630510"/>
            <a:ext cx="2574880" cy="277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</a:t>
            </a:r>
            <a:endParaRPr sz="800" dirty="0"/>
          </a:p>
        </p:txBody>
      </p:sp>
      <p:sp>
        <p:nvSpPr>
          <p:cNvPr id="46" name="Google Shape;83;p13"/>
          <p:cNvSpPr txBox="1"/>
          <p:nvPr/>
        </p:nvSpPr>
        <p:spPr>
          <a:xfrm>
            <a:off x="5255747" y="8602351"/>
            <a:ext cx="2383800" cy="1199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smtClean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sz="800" dirty="0"/>
          </a:p>
        </p:txBody>
      </p:sp>
      <p:sp>
        <p:nvSpPr>
          <p:cNvPr id="47" name="Google Shape;83;p13"/>
          <p:cNvSpPr txBox="1"/>
          <p:nvPr/>
        </p:nvSpPr>
        <p:spPr>
          <a:xfrm>
            <a:off x="2772262" y="12895240"/>
            <a:ext cx="2897018" cy="1569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smtClean="0"/>
              <a:t>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T</a:t>
            </a:r>
            <a:endParaRPr sz="800" dirty="0"/>
          </a:p>
        </p:txBody>
      </p:sp>
      <p:sp>
        <p:nvSpPr>
          <p:cNvPr id="49" name="Google Shape;72;p13"/>
          <p:cNvSpPr txBox="1"/>
          <p:nvPr/>
        </p:nvSpPr>
        <p:spPr>
          <a:xfrm>
            <a:off x="7505425" y="10374593"/>
            <a:ext cx="2574880" cy="1975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pppppppppppppppppppppppppppppppppppppppppppppppppppppppppppppppppppppppppppppppppppppppppppppppppppppppppppppppppppppppppppppppppppppppppppppppppppppppppppppppppppppppppppppppppppppppppppppppppppppppppppppppppppppppppppppppppppppppppppppppp</a:t>
            </a:r>
            <a:endParaRPr sz="800" dirty="0"/>
          </a:p>
        </p:txBody>
      </p:sp>
      <p:sp>
        <p:nvSpPr>
          <p:cNvPr id="31" name="Google Shape;71;p13"/>
          <p:cNvSpPr txBox="1"/>
          <p:nvPr/>
        </p:nvSpPr>
        <p:spPr>
          <a:xfrm>
            <a:off x="516389" y="10468787"/>
            <a:ext cx="6892861" cy="3539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1100" i="1" dirty="0" smtClean="0">
                <a:solidFill>
                  <a:schemeClr val="bg1"/>
                </a:solidFill>
                <a:latin typeface="DM Serif Text"/>
                <a:ea typeface="DM Serif Text"/>
                <a:cs typeface="DM Serif Text"/>
                <a:sym typeface="DM Serif Text"/>
              </a:rPr>
              <a:t>Byline ……………                                 </a:t>
            </a:r>
            <a:r>
              <a:rPr lang="en-US" sz="1100" i="1" dirty="0" err="1" smtClean="0">
                <a:solidFill>
                  <a:schemeClr val="bg1"/>
                </a:solidFill>
                <a:latin typeface="DM Serif Text"/>
                <a:ea typeface="DM Serif Text"/>
                <a:cs typeface="DM Serif Text"/>
                <a:sym typeface="DM Serif Text"/>
              </a:rPr>
              <a:t>Placeline</a:t>
            </a:r>
            <a:r>
              <a:rPr lang="en-US" sz="1100" i="1" dirty="0" smtClean="0">
                <a:solidFill>
                  <a:schemeClr val="bg1"/>
                </a:solidFill>
                <a:latin typeface="DM Serif Text"/>
                <a:ea typeface="DM Serif Text"/>
                <a:cs typeface="DM Serif Text"/>
                <a:sym typeface="DM Serif Text"/>
              </a:rPr>
              <a:t>.............,                   Dateline………....…</a:t>
            </a:r>
            <a:endParaRPr lang="en-US" sz="1100" i="1" dirty="0">
              <a:solidFill>
                <a:schemeClr val="bg1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33" name="Google Shape;61;p13"/>
          <p:cNvSpPr txBox="1"/>
          <p:nvPr/>
        </p:nvSpPr>
        <p:spPr>
          <a:xfrm>
            <a:off x="461962" y="14480366"/>
            <a:ext cx="9465125" cy="305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900" i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Of 21</a:t>
            </a:r>
            <a:r>
              <a:rPr lang="en-GB" sz="900" i="1" baseline="30000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st</a:t>
            </a:r>
            <a:r>
              <a:rPr lang="en-GB" sz="900" i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Century Learning                                     </a:t>
            </a:r>
            <a:r>
              <a:rPr lang="en" sz="900" i="1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F</a:t>
            </a:r>
            <a:r>
              <a:rPr lang="en" sz="900" i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or  21</a:t>
            </a:r>
            <a:r>
              <a:rPr lang="en" sz="900" i="1" baseline="30000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st</a:t>
            </a:r>
            <a:r>
              <a:rPr lang="en" sz="900" i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Century    Learners                                                                            </a:t>
            </a:r>
            <a:r>
              <a:rPr lang="en" sz="900" i="1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B</a:t>
            </a:r>
            <a:r>
              <a:rPr lang="en" sz="900" i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y 21</a:t>
            </a:r>
            <a:r>
              <a:rPr lang="en" sz="900" i="1" baseline="30000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st</a:t>
            </a:r>
            <a:r>
              <a:rPr lang="en" sz="900" i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Century Learners</a:t>
            </a:r>
            <a:endParaRPr sz="900" i="1" dirty="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" name="Oval 1"/>
          <p:cNvSpPr/>
          <p:nvPr/>
        </p:nvSpPr>
        <p:spPr>
          <a:xfrm>
            <a:off x="8935623" y="470844"/>
            <a:ext cx="437322" cy="318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1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317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7578775" y="3395267"/>
            <a:ext cx="2383800" cy="3405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WWWWWWWWWWWWWWWWWWWWWWWWWWWWWWWWWWWWWWWWWWWWWWWWWWWWWWWWWWWWWWWWWWWWWWWWWWWWWWWWWWWWWWWWWWWWWWWWWWWWWWWWWWWWWWWWWWWWWWWWWWWWWWWWWWWWWWWWWWWWWWWWWWWWWWWWWWWWWWWWWWWWWWWWWWWWWWWWWWWWWWWWWWWWWWWWWWWWWWWWWWWWWWWWWWWWWWWWWWWWWWWWWWWWWWWWWWWWWWWWWWWWWWWWWWWWWWWWWWWWWWWW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</a:t>
            </a:r>
            <a:endParaRPr sz="800" dirty="0"/>
          </a:p>
        </p:txBody>
      </p:sp>
      <p:cxnSp>
        <p:nvCxnSpPr>
          <p:cNvPr id="102" name="Google Shape;102;p14"/>
          <p:cNvCxnSpPr/>
          <p:nvPr/>
        </p:nvCxnSpPr>
        <p:spPr>
          <a:xfrm>
            <a:off x="497425" y="1651000"/>
            <a:ext cx="944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4"/>
          <p:cNvCxnSpPr/>
          <p:nvPr/>
        </p:nvCxnSpPr>
        <p:spPr>
          <a:xfrm>
            <a:off x="497425" y="1936742"/>
            <a:ext cx="944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" name="Google Shape;104;p14"/>
          <p:cNvSpPr txBox="1"/>
          <p:nvPr/>
        </p:nvSpPr>
        <p:spPr>
          <a:xfrm>
            <a:off x="0" y="1627725"/>
            <a:ext cx="104400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900" i="1" dirty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VOL.1  No 1            MOROGORO, FRIDAY, OCTOBER 5, 2024             NEWS ABOUT STUDENTS’ ACTIVITIES, REPORTED BY STUDENTS, FOR STUDENTS</a:t>
            </a:r>
          </a:p>
        </p:txBody>
      </p:sp>
      <p:sp>
        <p:nvSpPr>
          <p:cNvPr id="107" name="Google Shape;107;p14"/>
          <p:cNvSpPr txBox="1"/>
          <p:nvPr/>
        </p:nvSpPr>
        <p:spPr>
          <a:xfrm>
            <a:off x="8253206" y="698744"/>
            <a:ext cx="14181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TIVO CLUB</a:t>
            </a:r>
            <a:endParaRPr sz="900" i="1" dirty="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8060788" y="875502"/>
            <a:ext cx="1802937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900" b="1" dirty="0">
                <a:solidFill>
                  <a:srgbClr val="FF0000"/>
                </a:solidFill>
              </a:rPr>
              <a:t>Promoting 21</a:t>
            </a:r>
            <a:r>
              <a:rPr lang="en-GB" sz="900" b="1" baseline="30000" dirty="0">
                <a:solidFill>
                  <a:srgbClr val="FF0000"/>
                </a:solidFill>
              </a:rPr>
              <a:t>st</a:t>
            </a:r>
            <a:r>
              <a:rPr lang="en-GB" sz="900" b="1" dirty="0">
                <a:solidFill>
                  <a:srgbClr val="FF0000"/>
                </a:solidFill>
              </a:rPr>
              <a:t> C</a:t>
            </a:r>
            <a:r>
              <a:rPr lang="en-GB" sz="900" b="1" dirty="0" smtClean="0">
                <a:solidFill>
                  <a:srgbClr val="FF0000"/>
                </a:solidFill>
              </a:rPr>
              <a:t>entury Skills</a:t>
            </a:r>
            <a:endParaRPr lang="en-GB" sz="900" b="1" dirty="0">
              <a:solidFill>
                <a:srgbClr val="FF0000"/>
              </a:solidFill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514350" y="1981201"/>
            <a:ext cx="9440400" cy="88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chemeClr val="accent1">
                    <a:lumMod val="7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rPr>
              <a:t>21</a:t>
            </a:r>
            <a:r>
              <a:rPr lang="en" sz="4000" baseline="30000" dirty="0" smtClean="0">
                <a:solidFill>
                  <a:schemeClr val="accent1">
                    <a:lumMod val="7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rPr>
              <a:t>ST</a:t>
            </a:r>
            <a:r>
              <a:rPr lang="en" sz="4000" dirty="0" smtClean="0">
                <a:solidFill>
                  <a:schemeClr val="accent1">
                    <a:lumMod val="7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rPr>
              <a:t> CENTURY SKILLS AND EXPERIENCE  </a:t>
            </a:r>
            <a:endParaRPr sz="4000" dirty="0">
              <a:solidFill>
                <a:schemeClr val="accent1">
                  <a:lumMod val="75000"/>
                </a:schemeClr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cxnSp>
        <p:nvCxnSpPr>
          <p:cNvPr id="110" name="Google Shape;110;p14"/>
          <p:cNvCxnSpPr/>
          <p:nvPr/>
        </p:nvCxnSpPr>
        <p:spPr>
          <a:xfrm>
            <a:off x="2612800" y="2867355"/>
            <a:ext cx="5181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1" name="Google Shape;11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251" y="3695850"/>
            <a:ext cx="2510974" cy="311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4"/>
          <p:cNvSpPr txBox="1"/>
          <p:nvPr/>
        </p:nvSpPr>
        <p:spPr>
          <a:xfrm>
            <a:off x="5227199" y="3374669"/>
            <a:ext cx="23838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DM Serif Text"/>
                <a:ea typeface="DM Serif Text"/>
                <a:cs typeface="DM Serif Text"/>
                <a:sym typeface="DM Serif Text"/>
              </a:rPr>
              <a:t>Travelling Retrospectively</a:t>
            </a:r>
            <a:endParaRPr sz="1800" dirty="0"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5059175" y="4161575"/>
            <a:ext cx="2577575" cy="26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smtClean="0"/>
              <a:t>WWWWWWWWWWWWWWWWWWWWWWWWWWWWWWWWWWWWWWWWWWWWWWWWWWWWWWWWWWWWWWWWWWWWWWWWWWWWWWWWWWWWWWWWWWWWWWWWWWWWWWWWWWWWWWWWWWWWWWWWWWWWWWWWWWWWWWWWWWWWWWWWWWWWWWWWWWWWWWWWWWWWWWWWWWWWWWWWWWWWWWWWWWWWWWWW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" sz="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smtClean="0"/>
              <a:t>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</a:t>
            </a:r>
            <a:endParaRPr sz="800" dirty="0"/>
          </a:p>
        </p:txBody>
      </p:sp>
      <p:cxnSp>
        <p:nvCxnSpPr>
          <p:cNvPr id="119" name="Google Shape;119;p14"/>
          <p:cNvCxnSpPr/>
          <p:nvPr/>
        </p:nvCxnSpPr>
        <p:spPr>
          <a:xfrm>
            <a:off x="490900" y="7049450"/>
            <a:ext cx="9425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20;p14"/>
          <p:cNvCxnSpPr/>
          <p:nvPr/>
        </p:nvCxnSpPr>
        <p:spPr>
          <a:xfrm>
            <a:off x="490900" y="7093200"/>
            <a:ext cx="9425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4"/>
          <p:cNvCxnSpPr/>
          <p:nvPr/>
        </p:nvCxnSpPr>
        <p:spPr>
          <a:xfrm>
            <a:off x="490900" y="7773350"/>
            <a:ext cx="9425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4"/>
          <p:cNvCxnSpPr/>
          <p:nvPr/>
        </p:nvCxnSpPr>
        <p:spPr>
          <a:xfrm>
            <a:off x="490900" y="7720020"/>
            <a:ext cx="9425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" name="Google Shape;123;p14"/>
          <p:cNvSpPr txBox="1"/>
          <p:nvPr/>
        </p:nvSpPr>
        <p:spPr>
          <a:xfrm>
            <a:off x="483400" y="7078041"/>
            <a:ext cx="94404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 smtClean="0">
                <a:solidFill>
                  <a:schemeClr val="accent1">
                    <a:lumMod val="7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rPr>
              <a:t>A STUDENT INVENTS………</a:t>
            </a:r>
            <a:endParaRPr sz="3600" i="1" dirty="0">
              <a:solidFill>
                <a:schemeClr val="accent1">
                  <a:lumMod val="75000"/>
                </a:schemeClr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124" name="Google Shape;124;p14"/>
          <p:cNvSpPr txBox="1"/>
          <p:nvPr/>
        </p:nvSpPr>
        <p:spPr>
          <a:xfrm>
            <a:off x="483400" y="7784957"/>
            <a:ext cx="9440400" cy="3937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 smtClean="0">
                <a:latin typeface="DM Serif Text"/>
                <a:ea typeface="DM Serif Text"/>
                <a:cs typeface="DM Serif Text"/>
                <a:sym typeface="DM Serif Text"/>
              </a:rPr>
              <a:t>Byline………………………………………., Placeline…………………………………………………., Dateline……………………….</a:t>
            </a:r>
            <a:endParaRPr sz="1300" dirty="0"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483400" y="8334150"/>
            <a:ext cx="2383800" cy="775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latin typeface="DM Serif Text"/>
                <a:ea typeface="DM Serif Text"/>
                <a:cs typeface="DM Serif Text"/>
                <a:sym typeface="DM Serif Text"/>
              </a:rPr>
              <a:t>DIGITAL LITERACY</a:t>
            </a:r>
            <a:endParaRPr sz="2400" dirty="0"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cxnSp>
        <p:nvCxnSpPr>
          <p:cNvPr id="126" name="Google Shape;126;p14"/>
          <p:cNvCxnSpPr/>
          <p:nvPr/>
        </p:nvCxnSpPr>
        <p:spPr>
          <a:xfrm>
            <a:off x="864400" y="8270650"/>
            <a:ext cx="1505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4"/>
          <p:cNvSpPr txBox="1"/>
          <p:nvPr/>
        </p:nvSpPr>
        <p:spPr>
          <a:xfrm>
            <a:off x="391887" y="9007250"/>
            <a:ext cx="2561288" cy="278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HHHHHHHHHHHHHHHHHHHHHHHHHHHHHHHHHHHHHHHHHHHHHHHHHHHHHHHHHHHHHHHHHHHHHHHHHHHHHHHHHHHHHHHHHHHHHHHHHHHHHHHHHHHHHHHHHHHHHHHHHHHHHHHHHHHHHHHHHHHHHHHHHHHHHHHHHHHHHHHHHHHHHHHHHHHHHHHHHHHHHHHHHHHHHHHHHHHHHHHHHHHHHHHHHHHHHHHHHHHHHHHHHHHHHHHHHHHHHHHHHHHHHHHHHHHHHHHHHHHHHHHHHHHHHHHHHHHHHHH</a:t>
            </a:r>
            <a:endParaRPr sz="800" dirty="0"/>
          </a:p>
        </p:txBody>
      </p:sp>
      <p:pic>
        <p:nvPicPr>
          <p:cNvPr id="128" name="Google Shape;12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9050" y="8270650"/>
            <a:ext cx="2360099" cy="346715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4"/>
          <p:cNvSpPr txBox="1"/>
          <p:nvPr/>
        </p:nvSpPr>
        <p:spPr>
          <a:xfrm>
            <a:off x="2878950" y="8141110"/>
            <a:ext cx="2446074" cy="3596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</a:t>
            </a:r>
            <a:endParaRPr sz="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smtClean="0">
                <a:solidFill>
                  <a:schemeClr val="dk1"/>
                </a:solidFill>
              </a:rPr>
              <a:t>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</a:t>
            </a:r>
            <a:endParaRPr sz="800" dirty="0"/>
          </a:p>
        </p:txBody>
      </p:sp>
      <p:sp>
        <p:nvSpPr>
          <p:cNvPr id="134" name="Google Shape;134;p14"/>
          <p:cNvSpPr txBox="1"/>
          <p:nvPr/>
        </p:nvSpPr>
        <p:spPr>
          <a:xfrm>
            <a:off x="7599124" y="8141110"/>
            <a:ext cx="2563779" cy="364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</a:t>
            </a:r>
            <a:endParaRPr sz="8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" sz="800" dirty="0" smtClean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" sz="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</a:t>
            </a:r>
            <a:endParaRPr sz="800" dirty="0"/>
          </a:p>
        </p:txBody>
      </p:sp>
      <p:grpSp>
        <p:nvGrpSpPr>
          <p:cNvPr id="135" name="Google Shape;135;p14"/>
          <p:cNvGrpSpPr/>
          <p:nvPr/>
        </p:nvGrpSpPr>
        <p:grpSpPr>
          <a:xfrm>
            <a:off x="7576290" y="9776439"/>
            <a:ext cx="2166460" cy="311666"/>
            <a:chOff x="504190" y="7829114"/>
            <a:chExt cx="2166460" cy="311666"/>
          </a:xfrm>
        </p:grpSpPr>
        <p:cxnSp>
          <p:nvCxnSpPr>
            <p:cNvPr id="136" name="Google Shape;136;p14"/>
            <p:cNvCxnSpPr/>
            <p:nvPr/>
          </p:nvCxnSpPr>
          <p:spPr>
            <a:xfrm>
              <a:off x="564650" y="7829114"/>
              <a:ext cx="2106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14"/>
            <p:cNvCxnSpPr/>
            <p:nvPr/>
          </p:nvCxnSpPr>
          <p:spPr>
            <a:xfrm>
              <a:off x="564650" y="8132862"/>
              <a:ext cx="2106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8" name="Google Shape;138;p14"/>
            <p:cNvSpPr txBox="1"/>
            <p:nvPr/>
          </p:nvSpPr>
          <p:spPr>
            <a:xfrm>
              <a:off x="504190" y="7950280"/>
              <a:ext cx="2106000" cy="19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i="1" dirty="0" smtClean="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CONCLUSION </a:t>
              </a:r>
              <a:endParaRPr dirty="0"/>
            </a:p>
          </p:txBody>
        </p:sp>
      </p:grpSp>
      <p:sp>
        <p:nvSpPr>
          <p:cNvPr id="141" name="Google Shape;141;p14"/>
          <p:cNvSpPr txBox="1"/>
          <p:nvPr/>
        </p:nvSpPr>
        <p:spPr>
          <a:xfrm>
            <a:off x="772950" y="12518232"/>
            <a:ext cx="3954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rPr>
              <a:t>Your Heading Goes Here</a:t>
            </a:r>
            <a:endParaRPr sz="2600" dirty="0">
              <a:solidFill>
                <a:schemeClr val="lt1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142" name="Google Shape;142;p14"/>
          <p:cNvSpPr/>
          <p:nvPr/>
        </p:nvSpPr>
        <p:spPr>
          <a:xfrm>
            <a:off x="508000" y="11858967"/>
            <a:ext cx="9465125" cy="235604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4"/>
          <p:cNvSpPr txBox="1"/>
          <p:nvPr/>
        </p:nvSpPr>
        <p:spPr>
          <a:xfrm>
            <a:off x="5460801" y="12285670"/>
            <a:ext cx="2279882" cy="192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smtClean="0"/>
              <a:t>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</a:t>
            </a:r>
            <a:endParaRPr sz="800" dirty="0"/>
          </a:p>
        </p:txBody>
      </p:sp>
      <p:sp>
        <p:nvSpPr>
          <p:cNvPr id="144" name="Google Shape;144;p14"/>
          <p:cNvSpPr txBox="1"/>
          <p:nvPr/>
        </p:nvSpPr>
        <p:spPr>
          <a:xfrm>
            <a:off x="3922025" y="11823054"/>
            <a:ext cx="2274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 dirty="0">
                <a:solidFill>
                  <a:schemeClr val="accent1">
                    <a:lumMod val="7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rPr>
              <a:t>How long will this go on?</a:t>
            </a:r>
            <a:endParaRPr sz="1500" i="1" dirty="0">
              <a:solidFill>
                <a:schemeClr val="accent1">
                  <a:lumMod val="75000"/>
                </a:schemeClr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pic>
        <p:nvPicPr>
          <p:cNvPr id="145" name="Google Shape;145;p14"/>
          <p:cNvPicPr preferRelativeResize="0"/>
          <p:nvPr/>
        </p:nvPicPr>
        <p:blipFill rotWithShape="1">
          <a:blip r:embed="rId5">
            <a:alphaModFix/>
          </a:blip>
          <a:srcRect l="9502" r="14780"/>
          <a:stretch/>
        </p:blipFill>
        <p:spPr>
          <a:xfrm>
            <a:off x="7677962" y="11981898"/>
            <a:ext cx="2185426" cy="220428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113;p14"/>
          <p:cNvSpPr txBox="1"/>
          <p:nvPr/>
        </p:nvSpPr>
        <p:spPr>
          <a:xfrm>
            <a:off x="2996225" y="3429001"/>
            <a:ext cx="2207375" cy="347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smtClean="0"/>
              <a:t>WWWWWWWWWWWWWWWWWWWWWWWWWWWWWWWWWWWWWWWWWWWWWWWWWWWWWWWWWWWWWWWWWWWWWWWWWWWWWWWWWWWWWWWWWWWWWWWWWWWWWWWWWWWWWWWWWWWWWWWWWWWWWWWWWWWWWWWWWWWWWWWWWWWWWWWWWWWWWWWWWWWWWWWWWWWWWWWWWWWWWWWWWWWWWWWWWWWWWWWWWWWWWWWWWWWWWWWWWWWWWWWWWWWWWWWWWWWWWWWW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" sz="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smtClean="0"/>
              <a:t>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</a:t>
            </a:r>
            <a:endParaRPr sz="800" dirty="0"/>
          </a:p>
        </p:txBody>
      </p:sp>
      <p:sp>
        <p:nvSpPr>
          <p:cNvPr id="49" name="Google Shape;143;p14"/>
          <p:cNvSpPr txBox="1"/>
          <p:nvPr/>
        </p:nvSpPr>
        <p:spPr>
          <a:xfrm>
            <a:off x="514350" y="11893198"/>
            <a:ext cx="2602764" cy="2292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smtClean="0"/>
              <a:t>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</a:t>
            </a:r>
            <a:endParaRPr sz="800" dirty="0"/>
          </a:p>
        </p:txBody>
      </p:sp>
      <p:sp>
        <p:nvSpPr>
          <p:cNvPr id="52" name="Google Shape;143;p14"/>
          <p:cNvSpPr txBox="1"/>
          <p:nvPr/>
        </p:nvSpPr>
        <p:spPr>
          <a:xfrm>
            <a:off x="3017837" y="12272785"/>
            <a:ext cx="2554908" cy="1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smtClean="0"/>
              <a:t>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</a:t>
            </a:r>
            <a:endParaRPr sz="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446585" y="12238554"/>
            <a:ext cx="40092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Google Shape;61;p13"/>
          <p:cNvSpPr txBox="1"/>
          <p:nvPr/>
        </p:nvSpPr>
        <p:spPr>
          <a:xfrm>
            <a:off x="508000" y="14332739"/>
            <a:ext cx="9465125" cy="305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900" i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Of 21</a:t>
            </a:r>
            <a:r>
              <a:rPr lang="en-GB" sz="900" i="1" baseline="30000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st</a:t>
            </a:r>
            <a:r>
              <a:rPr lang="en-GB" sz="900" i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Century Learning                                     </a:t>
            </a:r>
            <a:r>
              <a:rPr lang="en" sz="900" i="1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F</a:t>
            </a:r>
            <a:r>
              <a:rPr lang="en" sz="900" i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or  21</a:t>
            </a:r>
            <a:r>
              <a:rPr lang="en" sz="900" i="1" baseline="30000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st</a:t>
            </a:r>
            <a:r>
              <a:rPr lang="en" sz="900" i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Century    Learners                                                                            </a:t>
            </a:r>
            <a:r>
              <a:rPr lang="en" sz="900" i="1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B</a:t>
            </a:r>
            <a:r>
              <a:rPr lang="en" sz="900" i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y 21</a:t>
            </a:r>
            <a:r>
              <a:rPr lang="en" sz="900" i="1" baseline="30000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st</a:t>
            </a:r>
            <a:r>
              <a:rPr lang="en" sz="900" i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Century Learners</a:t>
            </a:r>
            <a:endParaRPr sz="900" i="1" dirty="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2" name="Google Shape;61;p13"/>
          <p:cNvSpPr txBox="1"/>
          <p:nvPr/>
        </p:nvSpPr>
        <p:spPr>
          <a:xfrm>
            <a:off x="516389" y="721800"/>
            <a:ext cx="1863659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TIVO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In Pursuit for Inclusion</a:t>
            </a:r>
            <a:endParaRPr sz="900" i="1" dirty="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8881013" y="459228"/>
            <a:ext cx="437322" cy="318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2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086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7765427" y="2419063"/>
            <a:ext cx="2334900" cy="788374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0" y="402175"/>
            <a:ext cx="104400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FF0000"/>
                </a:solidFill>
                <a:latin typeface="Pirata One"/>
                <a:ea typeface="Pirata One"/>
                <a:cs typeface="Pirata One"/>
                <a:sym typeface="Pirata One"/>
              </a:rPr>
              <a:t>TIVO </a:t>
            </a:r>
            <a:r>
              <a:rPr lang="en" sz="6600" dirty="0" smtClean="0">
                <a:solidFill>
                  <a:srgbClr val="FF0000"/>
                </a:solidFill>
                <a:latin typeface="Pirata One"/>
                <a:ea typeface="Pirata One"/>
                <a:cs typeface="Pirata One"/>
                <a:sym typeface="Pirata One"/>
              </a:rPr>
              <a:t>Poster</a:t>
            </a:r>
            <a:endParaRPr sz="6600" dirty="0">
              <a:solidFill>
                <a:srgbClr val="FF0000"/>
              </a:solidFill>
              <a:latin typeface="Pirata One"/>
              <a:ea typeface="Pirata One"/>
              <a:cs typeface="Pirata One"/>
              <a:sym typeface="Pirata One"/>
            </a:endParaRPr>
          </a:p>
        </p:txBody>
      </p:sp>
      <p:cxnSp>
        <p:nvCxnSpPr>
          <p:cNvPr id="57" name="Google Shape;57;p13"/>
          <p:cNvCxnSpPr/>
          <p:nvPr/>
        </p:nvCxnSpPr>
        <p:spPr>
          <a:xfrm>
            <a:off x="497425" y="1651000"/>
            <a:ext cx="944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3"/>
          <p:cNvCxnSpPr/>
          <p:nvPr/>
        </p:nvCxnSpPr>
        <p:spPr>
          <a:xfrm>
            <a:off x="497425" y="1936742"/>
            <a:ext cx="944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13"/>
          <p:cNvSpPr txBox="1"/>
          <p:nvPr/>
        </p:nvSpPr>
        <p:spPr>
          <a:xfrm>
            <a:off x="0" y="1627725"/>
            <a:ext cx="104400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 dirty="0" smtClean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VOL.1  No 1            MOROGORO, </a:t>
            </a:r>
            <a:r>
              <a:rPr lang="en" sz="900" i="1" dirty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FRIDAY, </a:t>
            </a:r>
            <a:r>
              <a:rPr lang="en" sz="900" i="1" dirty="0" smtClean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OCTOBER </a:t>
            </a:r>
            <a:r>
              <a:rPr lang="en" sz="900" i="1" dirty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5, 2024             </a:t>
            </a:r>
            <a:r>
              <a:rPr lang="en" sz="900" i="1" dirty="0" smtClean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NEWS ABOUT STUDENTS’ ACTIVITIES, REPORTED BY STUDENTS, FOR STUDENTS</a:t>
            </a:r>
            <a:endParaRPr sz="900" i="1" dirty="0">
              <a:solidFill>
                <a:schemeClr val="accent1">
                  <a:lumMod val="75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8298633" y="743657"/>
            <a:ext cx="14181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TIVO CLUB</a:t>
            </a:r>
            <a:endParaRPr sz="900" i="1" dirty="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8050696" y="876675"/>
            <a:ext cx="1813029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i="1" dirty="0" smtClean="0">
                <a:solidFill>
                  <a:srgbClr val="FF0000"/>
                </a:solidFill>
              </a:rPr>
              <a:t>Promoting 21</a:t>
            </a:r>
            <a:r>
              <a:rPr lang="en" sz="900" b="1" i="1" baseline="30000" dirty="0" smtClean="0">
                <a:solidFill>
                  <a:srgbClr val="FF0000"/>
                </a:solidFill>
              </a:rPr>
              <a:t>st</a:t>
            </a:r>
            <a:r>
              <a:rPr lang="en" sz="900" b="1" i="1" dirty="0" smtClean="0">
                <a:solidFill>
                  <a:srgbClr val="FF0000"/>
                </a:solidFill>
              </a:rPr>
              <a:t> Century Skills</a:t>
            </a:r>
            <a:endParaRPr sz="900" b="1" dirty="0">
              <a:solidFill>
                <a:srgbClr val="FF0000"/>
              </a:solidFill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534548" y="1950940"/>
            <a:ext cx="7269663" cy="839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accent1">
                    <a:lumMod val="50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rPr>
              <a:t>MIN-RESEARCH AND FINDINGS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200" dirty="0"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cxnSp>
        <p:nvCxnSpPr>
          <p:cNvPr id="65" name="Google Shape;65;p13"/>
          <p:cNvCxnSpPr/>
          <p:nvPr/>
        </p:nvCxnSpPr>
        <p:spPr>
          <a:xfrm>
            <a:off x="1738798" y="2419063"/>
            <a:ext cx="7065413" cy="470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Google Shape;66;p13"/>
          <p:cNvSpPr txBox="1"/>
          <p:nvPr/>
        </p:nvSpPr>
        <p:spPr>
          <a:xfrm>
            <a:off x="495150" y="2533703"/>
            <a:ext cx="7248542" cy="461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" dirty="0" smtClean="0">
                <a:latin typeface="DM Serif Text"/>
                <a:ea typeface="DM Serif Text"/>
                <a:cs typeface="DM Serif Text"/>
                <a:sym typeface="DM Serif Text"/>
              </a:rPr>
              <a:t>BY:  1…………………………………………                       COLLEGE: …………………………………….                    </a:t>
            </a:r>
          </a:p>
          <a:p>
            <a:pPr lvl="0">
              <a:lnSpc>
                <a:spcPct val="80000"/>
              </a:lnSpc>
            </a:pPr>
            <a:r>
              <a:rPr lang="en" dirty="0" smtClean="0">
                <a:latin typeface="DM Serif Text"/>
                <a:ea typeface="DM Serif Text"/>
                <a:cs typeface="DM Serif Text"/>
                <a:sym typeface="DM Serif Text"/>
              </a:rPr>
              <a:t>        2</a:t>
            </a:r>
            <a:r>
              <a:rPr lang="en" dirty="0">
                <a:latin typeface="DM Serif Text"/>
                <a:ea typeface="DM Serif Text"/>
                <a:cs typeface="DM Serif Text"/>
                <a:sym typeface="DM Serif Text"/>
              </a:rPr>
              <a:t>…………..…………. </a:t>
            </a:r>
            <a:r>
              <a:rPr lang="en" dirty="0" smtClean="0">
                <a:latin typeface="DM Serif Text"/>
                <a:ea typeface="DM Serif Text"/>
                <a:cs typeface="DM Serif Text"/>
                <a:sym typeface="DM Serif Text"/>
              </a:rPr>
              <a:t>………………..                       COLLEGE: …………………….………………      </a:t>
            </a:r>
          </a:p>
        </p:txBody>
      </p:sp>
      <p:sp>
        <p:nvSpPr>
          <p:cNvPr id="67" name="Google Shape;67;p13"/>
          <p:cNvSpPr txBox="1"/>
          <p:nvPr/>
        </p:nvSpPr>
        <p:spPr>
          <a:xfrm>
            <a:off x="1317347" y="3023071"/>
            <a:ext cx="6198967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DM Serif Text"/>
                <a:ea typeface="DM Serif Text"/>
                <a:cs typeface="DM Serif Text"/>
                <a:sym typeface="DM Serif Text"/>
              </a:rPr>
              <a:t>Introduction</a:t>
            </a:r>
            <a:endParaRPr sz="1800" dirty="0"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cxnSp>
        <p:nvCxnSpPr>
          <p:cNvPr id="68" name="Google Shape;68;p13"/>
          <p:cNvCxnSpPr/>
          <p:nvPr/>
        </p:nvCxnSpPr>
        <p:spPr>
          <a:xfrm>
            <a:off x="3664280" y="3449061"/>
            <a:ext cx="1505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13"/>
          <p:cNvCxnSpPr/>
          <p:nvPr/>
        </p:nvCxnSpPr>
        <p:spPr>
          <a:xfrm>
            <a:off x="8151642" y="2821468"/>
            <a:ext cx="1505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13"/>
          <p:cNvSpPr txBox="1"/>
          <p:nvPr/>
        </p:nvSpPr>
        <p:spPr>
          <a:xfrm>
            <a:off x="5295438" y="4405911"/>
            <a:ext cx="2383800" cy="68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 smtClean="0"/>
              <a:t>Recommendations</a:t>
            </a:r>
            <a:r>
              <a:rPr lang="en" sz="800" b="1" dirty="0" smtClean="0"/>
              <a:t>: how does this project implicate other projects </a:t>
            </a:r>
            <a:endParaRPr lang="en" sz="800" dirty="0" smtClean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smtClean="0"/>
              <a:t>dddddddddddddddddddddddddddddddddddddddddddddddddddddddddddddddddddddddddddddddddddddddddddddddddddddddddddd</a:t>
            </a:r>
          </a:p>
        </p:txBody>
      </p:sp>
      <p:grpSp>
        <p:nvGrpSpPr>
          <p:cNvPr id="74" name="Google Shape;74;p13"/>
          <p:cNvGrpSpPr/>
          <p:nvPr/>
        </p:nvGrpSpPr>
        <p:grpSpPr>
          <a:xfrm>
            <a:off x="705611" y="5334984"/>
            <a:ext cx="2106000" cy="232967"/>
            <a:chOff x="613825" y="8678200"/>
            <a:chExt cx="2106000" cy="232967"/>
          </a:xfrm>
        </p:grpSpPr>
        <p:cxnSp>
          <p:nvCxnSpPr>
            <p:cNvPr id="75" name="Google Shape;75;p13"/>
            <p:cNvCxnSpPr/>
            <p:nvPr/>
          </p:nvCxnSpPr>
          <p:spPr>
            <a:xfrm>
              <a:off x="613825" y="8678200"/>
              <a:ext cx="2106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13"/>
            <p:cNvCxnSpPr/>
            <p:nvPr/>
          </p:nvCxnSpPr>
          <p:spPr>
            <a:xfrm>
              <a:off x="613825" y="8889875"/>
              <a:ext cx="2106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7" name="Google Shape;77;p13"/>
            <p:cNvSpPr txBox="1"/>
            <p:nvPr/>
          </p:nvSpPr>
          <p:spPr>
            <a:xfrm>
              <a:off x="613825" y="8720667"/>
              <a:ext cx="2106000" cy="19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900" i="1" dirty="0" smtClean="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SUB HEADING</a:t>
              </a:r>
              <a:endParaRPr dirty="0"/>
            </a:p>
          </p:txBody>
        </p:sp>
      </p:grpSp>
      <p:grpSp>
        <p:nvGrpSpPr>
          <p:cNvPr id="78" name="Google Shape;78;p13"/>
          <p:cNvGrpSpPr/>
          <p:nvPr/>
        </p:nvGrpSpPr>
        <p:grpSpPr>
          <a:xfrm>
            <a:off x="5393699" y="11235008"/>
            <a:ext cx="2106000" cy="232967"/>
            <a:chOff x="613825" y="8678200"/>
            <a:chExt cx="2106000" cy="232967"/>
          </a:xfrm>
        </p:grpSpPr>
        <p:cxnSp>
          <p:nvCxnSpPr>
            <p:cNvPr id="79" name="Google Shape;79;p13"/>
            <p:cNvCxnSpPr/>
            <p:nvPr/>
          </p:nvCxnSpPr>
          <p:spPr>
            <a:xfrm>
              <a:off x="613825" y="8678200"/>
              <a:ext cx="2106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13"/>
            <p:cNvCxnSpPr/>
            <p:nvPr/>
          </p:nvCxnSpPr>
          <p:spPr>
            <a:xfrm>
              <a:off x="613825" y="8889875"/>
              <a:ext cx="2106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1" name="Google Shape;81;p13"/>
            <p:cNvSpPr txBox="1"/>
            <p:nvPr/>
          </p:nvSpPr>
          <p:spPr>
            <a:xfrm>
              <a:off x="613825" y="8720667"/>
              <a:ext cx="2106000" cy="19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i="1" dirty="0" smtClean="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SUBHEADING</a:t>
              </a:r>
              <a:endParaRPr dirty="0"/>
            </a:p>
          </p:txBody>
        </p:sp>
      </p:grpSp>
      <p:sp>
        <p:nvSpPr>
          <p:cNvPr id="90" name="Google Shape;90;p13"/>
          <p:cNvSpPr txBox="1"/>
          <p:nvPr/>
        </p:nvSpPr>
        <p:spPr>
          <a:xfrm>
            <a:off x="7602925" y="2393081"/>
            <a:ext cx="2334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DM Serif Text"/>
                <a:ea typeface="DM Serif Text"/>
                <a:cs typeface="DM Serif Text"/>
                <a:sym typeface="DM Serif Text"/>
              </a:rPr>
              <a:t>REVIEW</a:t>
            </a:r>
            <a:endParaRPr sz="2000" dirty="0"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587184" y="5633265"/>
            <a:ext cx="2530816" cy="204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</a:t>
            </a:r>
            <a:endParaRPr sz="800" dirty="0"/>
          </a:p>
        </p:txBody>
      </p:sp>
      <p:sp>
        <p:nvSpPr>
          <p:cNvPr id="45" name="Google Shape;54;p13"/>
          <p:cNvSpPr/>
          <p:nvPr/>
        </p:nvSpPr>
        <p:spPr>
          <a:xfrm>
            <a:off x="7736742" y="11549355"/>
            <a:ext cx="2334900" cy="271976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70;p13"/>
          <p:cNvSpPr txBox="1"/>
          <p:nvPr/>
        </p:nvSpPr>
        <p:spPr>
          <a:xfrm>
            <a:off x="5295438" y="3651092"/>
            <a:ext cx="2383800" cy="752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 smtClean="0"/>
              <a:t>R</a:t>
            </a:r>
            <a:r>
              <a:rPr lang="en" sz="800" b="1" dirty="0" smtClean="0"/>
              <a:t>esults: what are specific data that indicate the results of the project?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smtClean="0"/>
              <a:t>dddddddddddddddddddddddddddddddddddddddddddddddddddddddddddddddddddddddddddddddddddddddddddddddddddddddddddd</a:t>
            </a:r>
          </a:p>
        </p:txBody>
      </p:sp>
      <p:sp>
        <p:nvSpPr>
          <p:cNvPr id="47" name="Google Shape;70;p13"/>
          <p:cNvSpPr txBox="1"/>
          <p:nvPr/>
        </p:nvSpPr>
        <p:spPr>
          <a:xfrm>
            <a:off x="613825" y="3621469"/>
            <a:ext cx="2504175" cy="1584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 smtClean="0"/>
              <a:t>W</a:t>
            </a:r>
            <a:r>
              <a:rPr lang="en" sz="800" b="1" dirty="0" smtClean="0"/>
              <a:t>hat problem does this project/work attempt to solve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smtClean="0"/>
              <a:t>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</a:t>
            </a:r>
          </a:p>
        </p:txBody>
      </p:sp>
      <p:sp>
        <p:nvSpPr>
          <p:cNvPr id="48" name="Google Shape;70;p13"/>
          <p:cNvSpPr txBox="1"/>
          <p:nvPr/>
        </p:nvSpPr>
        <p:spPr>
          <a:xfrm>
            <a:off x="3038584" y="3652052"/>
            <a:ext cx="2383800" cy="1552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 smtClean="0"/>
              <a:t>M</a:t>
            </a:r>
            <a:r>
              <a:rPr lang="en" sz="800" b="1" dirty="0" smtClean="0"/>
              <a:t>ethodology: which methods were used to solve the problem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smtClean="0"/>
              <a:t>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d</a:t>
            </a:r>
          </a:p>
        </p:txBody>
      </p:sp>
      <p:cxnSp>
        <p:nvCxnSpPr>
          <p:cNvPr id="49" name="Google Shape;68;p13"/>
          <p:cNvCxnSpPr/>
          <p:nvPr/>
        </p:nvCxnSpPr>
        <p:spPr>
          <a:xfrm flipV="1">
            <a:off x="723925" y="5204935"/>
            <a:ext cx="6738420" cy="89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6" name="Google Shape;78;p13"/>
          <p:cNvGrpSpPr/>
          <p:nvPr/>
        </p:nvGrpSpPr>
        <p:grpSpPr>
          <a:xfrm>
            <a:off x="653410" y="7914585"/>
            <a:ext cx="2106000" cy="232967"/>
            <a:chOff x="613825" y="8678200"/>
            <a:chExt cx="2106000" cy="232967"/>
          </a:xfrm>
        </p:grpSpPr>
        <p:cxnSp>
          <p:nvCxnSpPr>
            <p:cNvPr id="97" name="Google Shape;79;p13"/>
            <p:cNvCxnSpPr/>
            <p:nvPr/>
          </p:nvCxnSpPr>
          <p:spPr>
            <a:xfrm>
              <a:off x="613825" y="8678200"/>
              <a:ext cx="2106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80;p13"/>
            <p:cNvCxnSpPr/>
            <p:nvPr/>
          </p:nvCxnSpPr>
          <p:spPr>
            <a:xfrm>
              <a:off x="613825" y="8889875"/>
              <a:ext cx="2106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9" name="Google Shape;81;p13"/>
            <p:cNvSpPr txBox="1"/>
            <p:nvPr/>
          </p:nvSpPr>
          <p:spPr>
            <a:xfrm>
              <a:off x="613825" y="8720667"/>
              <a:ext cx="2106000" cy="19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i="1" dirty="0" smtClean="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SUBHEADING</a:t>
              </a:r>
              <a:endParaRPr dirty="0"/>
            </a:p>
          </p:txBody>
        </p:sp>
      </p:grpSp>
      <p:grpSp>
        <p:nvGrpSpPr>
          <p:cNvPr id="100" name="Google Shape;78;p13"/>
          <p:cNvGrpSpPr/>
          <p:nvPr/>
        </p:nvGrpSpPr>
        <p:grpSpPr>
          <a:xfrm>
            <a:off x="7851192" y="6860761"/>
            <a:ext cx="2106000" cy="232967"/>
            <a:chOff x="613825" y="8678200"/>
            <a:chExt cx="2106000" cy="232967"/>
          </a:xfrm>
        </p:grpSpPr>
        <p:cxnSp>
          <p:nvCxnSpPr>
            <p:cNvPr id="101" name="Google Shape;79;p13"/>
            <p:cNvCxnSpPr/>
            <p:nvPr/>
          </p:nvCxnSpPr>
          <p:spPr>
            <a:xfrm>
              <a:off x="613825" y="8678200"/>
              <a:ext cx="2106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80;p13"/>
            <p:cNvCxnSpPr/>
            <p:nvPr/>
          </p:nvCxnSpPr>
          <p:spPr>
            <a:xfrm>
              <a:off x="613825" y="8889875"/>
              <a:ext cx="2106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3" name="Google Shape;81;p13"/>
            <p:cNvSpPr txBox="1"/>
            <p:nvPr/>
          </p:nvSpPr>
          <p:spPr>
            <a:xfrm>
              <a:off x="613825" y="8720667"/>
              <a:ext cx="2106000" cy="19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i="1" dirty="0" smtClean="0">
                  <a:solidFill>
                    <a:schemeClr val="dk1"/>
                  </a:solidFill>
                  <a:latin typeface="Arial Black"/>
                  <a:sym typeface="Arial Black"/>
                </a:rPr>
                <a:t>RESULTS</a:t>
              </a:r>
              <a:endParaRPr dirty="0"/>
            </a:p>
          </p:txBody>
        </p:sp>
      </p:grpSp>
      <p:sp>
        <p:nvSpPr>
          <p:cNvPr id="104" name="Google Shape;91;p13"/>
          <p:cNvSpPr txBox="1"/>
          <p:nvPr/>
        </p:nvSpPr>
        <p:spPr>
          <a:xfrm>
            <a:off x="495149" y="8221841"/>
            <a:ext cx="2527873" cy="3150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 smtClean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</a:t>
            </a:r>
            <a:endParaRPr sz="800" dirty="0"/>
          </a:p>
        </p:txBody>
      </p:sp>
      <p:sp>
        <p:nvSpPr>
          <p:cNvPr id="105" name="Google Shape;91;p13"/>
          <p:cNvSpPr txBox="1"/>
          <p:nvPr/>
        </p:nvSpPr>
        <p:spPr>
          <a:xfrm>
            <a:off x="474925" y="11350592"/>
            <a:ext cx="2532402" cy="2928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 smtClean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</a:t>
            </a:r>
            <a:endParaRPr sz="800" dirty="0"/>
          </a:p>
        </p:txBody>
      </p:sp>
      <p:sp>
        <p:nvSpPr>
          <p:cNvPr id="106" name="Google Shape;91;p13"/>
          <p:cNvSpPr txBox="1"/>
          <p:nvPr/>
        </p:nvSpPr>
        <p:spPr>
          <a:xfrm>
            <a:off x="2963697" y="8732656"/>
            <a:ext cx="2428716" cy="3150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 smtClean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</a:t>
            </a:r>
            <a:endParaRPr sz="800" dirty="0"/>
          </a:p>
        </p:txBody>
      </p:sp>
      <p:sp>
        <p:nvSpPr>
          <p:cNvPr id="107" name="Google Shape;91;p13"/>
          <p:cNvSpPr txBox="1"/>
          <p:nvPr/>
        </p:nvSpPr>
        <p:spPr>
          <a:xfrm>
            <a:off x="3007327" y="5582238"/>
            <a:ext cx="2438965" cy="3150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 smtClean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</a:t>
            </a:r>
            <a:endParaRPr sz="800" dirty="0"/>
          </a:p>
        </p:txBody>
      </p:sp>
      <p:sp>
        <p:nvSpPr>
          <p:cNvPr id="108" name="Google Shape;91;p13"/>
          <p:cNvSpPr txBox="1"/>
          <p:nvPr/>
        </p:nvSpPr>
        <p:spPr>
          <a:xfrm>
            <a:off x="5338533" y="11440874"/>
            <a:ext cx="2418009" cy="283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 smtClean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</a:t>
            </a:r>
            <a:endParaRPr sz="800" dirty="0"/>
          </a:p>
        </p:txBody>
      </p:sp>
      <p:sp>
        <p:nvSpPr>
          <p:cNvPr id="109" name="Google Shape;91;p13"/>
          <p:cNvSpPr txBox="1"/>
          <p:nvPr/>
        </p:nvSpPr>
        <p:spPr>
          <a:xfrm>
            <a:off x="2920066" y="11819079"/>
            <a:ext cx="2449353" cy="245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gggggggggggggggggggggggggggggggggggggggggggggggggggggggggggggggggggggggggggggggggggggggggggggggggggggggggggggggggggggggggggggggggggggggggggggggggggggggggggggggggggggggggggggggggggggggggggggggggggggggggggggggggggggggggggggggggggggggggggggggggggggggggggggggggggggggggg</a:t>
            </a:r>
            <a:endParaRPr sz="800" dirty="0"/>
          </a:p>
        </p:txBody>
      </p:sp>
      <p:sp>
        <p:nvSpPr>
          <p:cNvPr id="110" name="Google Shape;91;p13"/>
          <p:cNvSpPr txBox="1"/>
          <p:nvPr/>
        </p:nvSpPr>
        <p:spPr>
          <a:xfrm>
            <a:off x="5352942" y="5583007"/>
            <a:ext cx="2383800" cy="3150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 smtClean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</a:t>
            </a:r>
            <a:endParaRPr sz="800" dirty="0"/>
          </a:p>
        </p:txBody>
      </p:sp>
      <p:sp>
        <p:nvSpPr>
          <p:cNvPr id="111" name="Google Shape;91;p13"/>
          <p:cNvSpPr txBox="1"/>
          <p:nvPr/>
        </p:nvSpPr>
        <p:spPr>
          <a:xfrm>
            <a:off x="5338533" y="8598801"/>
            <a:ext cx="2383800" cy="259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 smtClean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gggggggggggggggggggggggggggggggggggggggggggggggggggggggggggggggggggggggggggggggggggggggggggggggggggggggggggggggggggggggggggggggggggggggggggggggggggggggggggggggggggggggggggggggggggggggggggggggggggggggggggggggggggggggggggggggggggggggggggggggggggggggggggg</a:t>
            </a:r>
            <a:endParaRPr sz="800" dirty="0"/>
          </a:p>
        </p:txBody>
      </p:sp>
      <p:sp>
        <p:nvSpPr>
          <p:cNvPr id="112" name="Google Shape;91;p13"/>
          <p:cNvSpPr txBox="1"/>
          <p:nvPr/>
        </p:nvSpPr>
        <p:spPr>
          <a:xfrm>
            <a:off x="7803301" y="5206059"/>
            <a:ext cx="2371386" cy="159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</a:t>
            </a:r>
            <a:endParaRPr sz="800" dirty="0"/>
          </a:p>
        </p:txBody>
      </p:sp>
      <p:sp>
        <p:nvSpPr>
          <p:cNvPr id="115" name="Google Shape;90;p13"/>
          <p:cNvSpPr txBox="1"/>
          <p:nvPr/>
        </p:nvSpPr>
        <p:spPr>
          <a:xfrm>
            <a:off x="7794112" y="2857814"/>
            <a:ext cx="23349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DM Serif Text"/>
                <a:ea typeface="DM Serif Text"/>
                <a:cs typeface="DM Serif Text"/>
                <a:sym typeface="DM Serif Text"/>
              </a:rPr>
              <a:t>B</a:t>
            </a:r>
            <a:r>
              <a:rPr lang="en" sz="1600" dirty="0" smtClean="0">
                <a:latin typeface="DM Serif Text"/>
                <a:ea typeface="DM Serif Text"/>
                <a:cs typeface="DM Serif Text"/>
                <a:sym typeface="DM Serif Text"/>
              </a:rPr>
              <a:t>y: </a:t>
            </a:r>
            <a:endParaRPr sz="1600" dirty="0"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grpSp>
        <p:nvGrpSpPr>
          <p:cNvPr id="116" name="Google Shape;78;p13"/>
          <p:cNvGrpSpPr/>
          <p:nvPr/>
        </p:nvGrpSpPr>
        <p:grpSpPr>
          <a:xfrm>
            <a:off x="3196572" y="5325458"/>
            <a:ext cx="2106000" cy="232967"/>
            <a:chOff x="613825" y="8678200"/>
            <a:chExt cx="2106000" cy="232967"/>
          </a:xfrm>
        </p:grpSpPr>
        <p:cxnSp>
          <p:nvCxnSpPr>
            <p:cNvPr id="117" name="Google Shape;79;p13"/>
            <p:cNvCxnSpPr/>
            <p:nvPr/>
          </p:nvCxnSpPr>
          <p:spPr>
            <a:xfrm>
              <a:off x="613825" y="8678200"/>
              <a:ext cx="2106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80;p13"/>
            <p:cNvCxnSpPr/>
            <p:nvPr/>
          </p:nvCxnSpPr>
          <p:spPr>
            <a:xfrm>
              <a:off x="613825" y="8889875"/>
              <a:ext cx="2106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9" name="Google Shape;81;p13"/>
            <p:cNvSpPr txBox="1"/>
            <p:nvPr/>
          </p:nvSpPr>
          <p:spPr>
            <a:xfrm>
              <a:off x="613825" y="8720667"/>
              <a:ext cx="2106000" cy="19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i="1" dirty="0" smtClean="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SUBHEADING</a:t>
              </a:r>
              <a:endParaRPr dirty="0"/>
            </a:p>
          </p:txBody>
        </p:sp>
      </p:grpSp>
      <p:grpSp>
        <p:nvGrpSpPr>
          <p:cNvPr id="120" name="Google Shape;78;p13"/>
          <p:cNvGrpSpPr/>
          <p:nvPr/>
        </p:nvGrpSpPr>
        <p:grpSpPr>
          <a:xfrm>
            <a:off x="7832766" y="3325016"/>
            <a:ext cx="2106000" cy="232967"/>
            <a:chOff x="613825" y="8678200"/>
            <a:chExt cx="2106000" cy="232967"/>
          </a:xfrm>
        </p:grpSpPr>
        <p:cxnSp>
          <p:nvCxnSpPr>
            <p:cNvPr id="121" name="Google Shape;79;p13"/>
            <p:cNvCxnSpPr/>
            <p:nvPr/>
          </p:nvCxnSpPr>
          <p:spPr>
            <a:xfrm>
              <a:off x="613825" y="8678200"/>
              <a:ext cx="2106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80;p13"/>
            <p:cNvCxnSpPr/>
            <p:nvPr/>
          </p:nvCxnSpPr>
          <p:spPr>
            <a:xfrm>
              <a:off x="613825" y="8889875"/>
              <a:ext cx="2106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3" name="Google Shape;81;p13"/>
            <p:cNvSpPr txBox="1"/>
            <p:nvPr/>
          </p:nvSpPr>
          <p:spPr>
            <a:xfrm>
              <a:off x="613825" y="8720667"/>
              <a:ext cx="2106000" cy="19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i="1" dirty="0" smtClean="0">
                  <a:solidFill>
                    <a:schemeClr val="dk1"/>
                  </a:solidFill>
                  <a:latin typeface="Arial Black"/>
                  <a:sym typeface="Arial Black"/>
                </a:rPr>
                <a:t>PROBLEM</a:t>
              </a:r>
              <a:endParaRPr dirty="0"/>
            </a:p>
          </p:txBody>
        </p:sp>
      </p:grpSp>
      <p:grpSp>
        <p:nvGrpSpPr>
          <p:cNvPr id="128" name="Google Shape;78;p13"/>
          <p:cNvGrpSpPr/>
          <p:nvPr/>
        </p:nvGrpSpPr>
        <p:grpSpPr>
          <a:xfrm>
            <a:off x="7815552" y="5062013"/>
            <a:ext cx="2106000" cy="232967"/>
            <a:chOff x="613825" y="8678200"/>
            <a:chExt cx="2106000" cy="232967"/>
          </a:xfrm>
        </p:grpSpPr>
        <p:cxnSp>
          <p:nvCxnSpPr>
            <p:cNvPr id="129" name="Google Shape;79;p13"/>
            <p:cNvCxnSpPr/>
            <p:nvPr/>
          </p:nvCxnSpPr>
          <p:spPr>
            <a:xfrm>
              <a:off x="613825" y="8678200"/>
              <a:ext cx="2106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80;p13"/>
            <p:cNvCxnSpPr/>
            <p:nvPr/>
          </p:nvCxnSpPr>
          <p:spPr>
            <a:xfrm>
              <a:off x="613825" y="8889875"/>
              <a:ext cx="2106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1" name="Google Shape;81;p13"/>
            <p:cNvSpPr txBox="1"/>
            <p:nvPr/>
          </p:nvSpPr>
          <p:spPr>
            <a:xfrm>
              <a:off x="613825" y="8720667"/>
              <a:ext cx="2106000" cy="19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i="1" dirty="0" smtClean="0">
                  <a:solidFill>
                    <a:schemeClr val="dk1"/>
                  </a:solidFill>
                  <a:latin typeface="Arial Black"/>
                  <a:sym typeface="Arial Black"/>
                </a:rPr>
                <a:t>METHODOLOGY</a:t>
              </a:r>
              <a:endParaRPr dirty="0"/>
            </a:p>
          </p:txBody>
        </p:sp>
      </p:grpSp>
      <p:sp>
        <p:nvSpPr>
          <p:cNvPr id="132" name="Google Shape;91;p13"/>
          <p:cNvSpPr txBox="1"/>
          <p:nvPr/>
        </p:nvSpPr>
        <p:spPr>
          <a:xfrm>
            <a:off x="7808522" y="3480398"/>
            <a:ext cx="2371386" cy="159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</a:t>
            </a:r>
            <a:endParaRPr sz="800" dirty="0"/>
          </a:p>
        </p:txBody>
      </p:sp>
      <p:sp>
        <p:nvSpPr>
          <p:cNvPr id="133" name="Google Shape;91;p13"/>
          <p:cNvSpPr txBox="1"/>
          <p:nvPr/>
        </p:nvSpPr>
        <p:spPr>
          <a:xfrm>
            <a:off x="7787323" y="7014377"/>
            <a:ext cx="2371386" cy="136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</a:t>
            </a:r>
            <a:endParaRPr sz="800" dirty="0"/>
          </a:p>
        </p:txBody>
      </p:sp>
      <p:sp>
        <p:nvSpPr>
          <p:cNvPr id="134" name="Google Shape;91;p13"/>
          <p:cNvSpPr txBox="1"/>
          <p:nvPr/>
        </p:nvSpPr>
        <p:spPr>
          <a:xfrm>
            <a:off x="7803301" y="8704643"/>
            <a:ext cx="2371386" cy="135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g</a:t>
            </a:r>
            <a:endParaRPr sz="800" dirty="0"/>
          </a:p>
        </p:txBody>
      </p:sp>
      <p:grpSp>
        <p:nvGrpSpPr>
          <p:cNvPr id="135" name="Google Shape;78;p13"/>
          <p:cNvGrpSpPr/>
          <p:nvPr/>
        </p:nvGrpSpPr>
        <p:grpSpPr>
          <a:xfrm>
            <a:off x="7832766" y="8507071"/>
            <a:ext cx="2106000" cy="232967"/>
            <a:chOff x="613825" y="8678200"/>
            <a:chExt cx="2106000" cy="232967"/>
          </a:xfrm>
        </p:grpSpPr>
        <p:cxnSp>
          <p:nvCxnSpPr>
            <p:cNvPr id="136" name="Google Shape;79;p13"/>
            <p:cNvCxnSpPr/>
            <p:nvPr/>
          </p:nvCxnSpPr>
          <p:spPr>
            <a:xfrm>
              <a:off x="613825" y="8678200"/>
              <a:ext cx="2106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80;p13"/>
            <p:cNvCxnSpPr/>
            <p:nvPr/>
          </p:nvCxnSpPr>
          <p:spPr>
            <a:xfrm>
              <a:off x="613825" y="8889875"/>
              <a:ext cx="2106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8" name="Google Shape;81;p13"/>
            <p:cNvSpPr txBox="1"/>
            <p:nvPr/>
          </p:nvSpPr>
          <p:spPr>
            <a:xfrm>
              <a:off x="613825" y="8720667"/>
              <a:ext cx="2106000" cy="19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i="1" dirty="0" smtClean="0">
                  <a:solidFill>
                    <a:schemeClr val="dk1"/>
                  </a:solidFill>
                  <a:latin typeface="Arial Black"/>
                  <a:sym typeface="Arial Black"/>
                </a:rPr>
                <a:t>RECOMENDATION</a:t>
              </a:r>
              <a:endParaRPr dirty="0"/>
            </a:p>
          </p:txBody>
        </p:sp>
      </p:grpSp>
      <p:sp>
        <p:nvSpPr>
          <p:cNvPr id="139" name="Google Shape;54;p13"/>
          <p:cNvSpPr/>
          <p:nvPr/>
        </p:nvSpPr>
        <p:spPr>
          <a:xfrm>
            <a:off x="7756542" y="10357838"/>
            <a:ext cx="2334900" cy="102912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90;p13"/>
          <p:cNvSpPr txBox="1"/>
          <p:nvPr/>
        </p:nvSpPr>
        <p:spPr>
          <a:xfrm>
            <a:off x="7798320" y="10365605"/>
            <a:ext cx="2273322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DM Serif Text"/>
                <a:ea typeface="DM Serif Text"/>
                <a:cs typeface="DM Serif Text"/>
                <a:sym typeface="DM Serif Text"/>
              </a:rPr>
              <a:t>EDITED BY;</a:t>
            </a:r>
            <a:endParaRPr sz="2000" dirty="0"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83" name="Google Shape;90;p13"/>
          <p:cNvSpPr txBox="1"/>
          <p:nvPr/>
        </p:nvSpPr>
        <p:spPr>
          <a:xfrm>
            <a:off x="7803301" y="10695885"/>
            <a:ext cx="2283161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100" dirty="0" smtClean="0">
                <a:latin typeface="DM Serif Text"/>
                <a:ea typeface="DM Serif Text"/>
                <a:cs typeface="DM Serif Text"/>
                <a:sym typeface="DM Serif Text"/>
              </a:rPr>
              <a:t>………… (Language Teacher)</a:t>
            </a: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100" dirty="0" smtClean="0">
                <a:latin typeface="DM Serif Text"/>
                <a:ea typeface="DM Serif Text"/>
                <a:cs typeface="DM Serif Text"/>
                <a:sym typeface="DM Serif Text"/>
              </a:rPr>
              <a:t>………….(Field expert)</a:t>
            </a:r>
            <a:r>
              <a:rPr lang="en" sz="1100" dirty="0" smtClean="0">
                <a:latin typeface="DM Serif Text"/>
                <a:ea typeface="DM Serif Text"/>
                <a:cs typeface="DM Serif Text"/>
                <a:sym typeface="DM Serif Text"/>
              </a:rPr>
              <a:t> </a:t>
            </a:r>
            <a:endParaRPr sz="1100" dirty="0"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84" name="Google Shape;90;p13"/>
          <p:cNvSpPr txBox="1"/>
          <p:nvPr/>
        </p:nvSpPr>
        <p:spPr>
          <a:xfrm>
            <a:off x="7683870" y="11583084"/>
            <a:ext cx="2273322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DM Serif Text"/>
                <a:ea typeface="DM Serif Text"/>
                <a:cs typeface="DM Serif Text"/>
                <a:sym typeface="DM Serif Text"/>
              </a:rPr>
              <a:t>REFERENCES.</a:t>
            </a:r>
            <a:endParaRPr sz="2000" dirty="0"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87" name="Google Shape;91;p13"/>
          <p:cNvSpPr txBox="1"/>
          <p:nvPr/>
        </p:nvSpPr>
        <p:spPr>
          <a:xfrm>
            <a:off x="7759864" y="11993465"/>
            <a:ext cx="2311129" cy="227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At least five references;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1…………………………………………………...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 smtClean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2…………………………………………………..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 smtClean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3…………………………………………………..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 smtClean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4………………………………………………......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 smtClean="0"/>
          </a:p>
        </p:txBody>
      </p:sp>
      <p:sp>
        <p:nvSpPr>
          <p:cNvPr id="85" name="Google Shape;61;p13"/>
          <p:cNvSpPr txBox="1"/>
          <p:nvPr/>
        </p:nvSpPr>
        <p:spPr>
          <a:xfrm>
            <a:off x="587184" y="14332739"/>
            <a:ext cx="9484458" cy="305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900" i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Of 21</a:t>
            </a:r>
            <a:r>
              <a:rPr lang="en-GB" sz="900" i="1" baseline="30000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st</a:t>
            </a:r>
            <a:r>
              <a:rPr lang="en-GB" sz="900" i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Century Learning                                     </a:t>
            </a:r>
            <a:r>
              <a:rPr lang="en" sz="900" i="1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F</a:t>
            </a:r>
            <a:r>
              <a:rPr lang="en" sz="900" i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or  21</a:t>
            </a:r>
            <a:r>
              <a:rPr lang="en" sz="900" i="1" baseline="30000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st</a:t>
            </a:r>
            <a:r>
              <a:rPr lang="en" sz="900" i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Century    Learners                                                                            </a:t>
            </a:r>
            <a:r>
              <a:rPr lang="en" sz="900" i="1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B</a:t>
            </a:r>
            <a:r>
              <a:rPr lang="en" sz="900" i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y 21</a:t>
            </a:r>
            <a:r>
              <a:rPr lang="en" sz="900" i="1" baseline="30000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st</a:t>
            </a:r>
            <a:r>
              <a:rPr lang="en" sz="900" i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Century Learners</a:t>
            </a:r>
            <a:endParaRPr sz="900" i="1" dirty="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6" name="Google Shape;61;p13"/>
          <p:cNvSpPr txBox="1"/>
          <p:nvPr/>
        </p:nvSpPr>
        <p:spPr>
          <a:xfrm>
            <a:off x="516389" y="721800"/>
            <a:ext cx="1863659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TIVO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In Pursuit for Inclusion</a:t>
            </a:r>
            <a:endParaRPr sz="900" i="1" dirty="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8935623" y="470844"/>
            <a:ext cx="437322" cy="318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3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4462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7578775" y="3395267"/>
            <a:ext cx="2383800" cy="3405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WWWWWWWWWWWWWWWWWWWWWWWWWWWWWWWWWWWWWWWWWWWWWWWWWWWWWWWWWWWWWWWWWWWWWWWWWWWWWWWWWWWWWWWWWWWWWWWWWWWWWWWWWWWWWWWWWWWWWWWWWWWWWWWWWWWWWWWWWWWWWWWWWWWWWWWWWWWWWWWWWWWWWWWWWWWWWWWWWWWWWWWWWWWWWWWWWWWWWWWWWWWWWWWWWWWWWWWWWWWWWWWWWWWWWWWWWWWWWWWWWWWWWWWWWWWWWWWWWWWWWWWW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</a:t>
            </a:r>
            <a:endParaRPr sz="800" dirty="0"/>
          </a:p>
        </p:txBody>
      </p:sp>
      <p:sp>
        <p:nvSpPr>
          <p:cNvPr id="101" name="Google Shape;101;p14"/>
          <p:cNvSpPr txBox="1"/>
          <p:nvPr/>
        </p:nvSpPr>
        <p:spPr>
          <a:xfrm>
            <a:off x="0" y="402175"/>
            <a:ext cx="104400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>
                <a:solidFill>
                  <a:srgbClr val="FF0000"/>
                </a:solidFill>
                <a:latin typeface="Pirata One"/>
                <a:ea typeface="Pirata One"/>
                <a:cs typeface="Pirata One"/>
                <a:sym typeface="Pirata One"/>
              </a:rPr>
              <a:t>TIVO Poster</a:t>
            </a:r>
            <a:endParaRPr sz="6600" dirty="0">
              <a:solidFill>
                <a:srgbClr val="FF0000"/>
              </a:solidFill>
              <a:latin typeface="Pirata One"/>
              <a:ea typeface="Pirata One"/>
              <a:cs typeface="Pirata One"/>
              <a:sym typeface="Pirata One"/>
            </a:endParaRPr>
          </a:p>
        </p:txBody>
      </p:sp>
      <p:cxnSp>
        <p:nvCxnSpPr>
          <p:cNvPr id="102" name="Google Shape;102;p14"/>
          <p:cNvCxnSpPr/>
          <p:nvPr/>
        </p:nvCxnSpPr>
        <p:spPr>
          <a:xfrm>
            <a:off x="497425" y="1651000"/>
            <a:ext cx="944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4"/>
          <p:cNvCxnSpPr/>
          <p:nvPr/>
        </p:nvCxnSpPr>
        <p:spPr>
          <a:xfrm>
            <a:off x="497425" y="1936742"/>
            <a:ext cx="944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" name="Google Shape;104;p14"/>
          <p:cNvSpPr txBox="1"/>
          <p:nvPr/>
        </p:nvSpPr>
        <p:spPr>
          <a:xfrm>
            <a:off x="0" y="1627725"/>
            <a:ext cx="104400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900" i="1" dirty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VOL.1  No 1            MOROGORO, FRIDAY, OCTOBER 5, 2024             NEWS ABOUT STUDENTS’ ACTIVITIES, REPORTED BY STUDENTS, FOR STUDENTS</a:t>
            </a:r>
          </a:p>
        </p:txBody>
      </p:sp>
      <p:sp>
        <p:nvSpPr>
          <p:cNvPr id="107" name="Google Shape;107;p14"/>
          <p:cNvSpPr txBox="1"/>
          <p:nvPr/>
        </p:nvSpPr>
        <p:spPr>
          <a:xfrm>
            <a:off x="8264190" y="720319"/>
            <a:ext cx="14181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TIVO CLUB</a:t>
            </a:r>
            <a:endParaRPr sz="900" i="1" dirty="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8017550" y="875502"/>
            <a:ext cx="1846175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900" b="1" i="1" dirty="0">
                <a:solidFill>
                  <a:srgbClr val="FF0000"/>
                </a:solidFill>
              </a:rPr>
              <a:t>Promoting 21</a:t>
            </a:r>
            <a:r>
              <a:rPr lang="en-GB" sz="900" b="1" i="1" baseline="30000" dirty="0">
                <a:solidFill>
                  <a:srgbClr val="FF0000"/>
                </a:solidFill>
              </a:rPr>
              <a:t>st</a:t>
            </a:r>
            <a:r>
              <a:rPr lang="en-GB" sz="900" b="1" i="1" dirty="0">
                <a:solidFill>
                  <a:srgbClr val="FF0000"/>
                </a:solidFill>
              </a:rPr>
              <a:t> </a:t>
            </a:r>
            <a:r>
              <a:rPr lang="en-GB" sz="900" b="1" i="1" dirty="0" smtClean="0">
                <a:solidFill>
                  <a:srgbClr val="FF0000"/>
                </a:solidFill>
              </a:rPr>
              <a:t>century skills</a:t>
            </a:r>
            <a:endParaRPr lang="en-GB" sz="900" b="1" i="1" dirty="0">
              <a:solidFill>
                <a:srgbClr val="FF0000"/>
              </a:solidFill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514350" y="1981201"/>
            <a:ext cx="9440400" cy="88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chemeClr val="accent1">
                    <a:lumMod val="7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rPr>
              <a:t>DO PBL AND STEM </a:t>
            </a:r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rPr>
              <a:t>MATTER? </a:t>
            </a:r>
            <a:endParaRPr sz="4000" dirty="0">
              <a:solidFill>
                <a:schemeClr val="accent1">
                  <a:lumMod val="75000"/>
                </a:schemeClr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cxnSp>
        <p:nvCxnSpPr>
          <p:cNvPr id="110" name="Google Shape;110;p14"/>
          <p:cNvCxnSpPr/>
          <p:nvPr/>
        </p:nvCxnSpPr>
        <p:spPr>
          <a:xfrm>
            <a:off x="2612800" y="2867355"/>
            <a:ext cx="5181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1" name="Google Shape;11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251" y="3695850"/>
            <a:ext cx="2510974" cy="311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4"/>
          <p:cNvSpPr txBox="1"/>
          <p:nvPr/>
        </p:nvSpPr>
        <p:spPr>
          <a:xfrm>
            <a:off x="5059175" y="3171127"/>
            <a:ext cx="23838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DM Serif Text"/>
                <a:ea typeface="DM Serif Text"/>
                <a:cs typeface="DM Serif Text"/>
                <a:sym typeface="DM Serif Text"/>
              </a:rPr>
              <a:t>Introspective Journey</a:t>
            </a:r>
            <a:endParaRPr sz="1800" dirty="0"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5059175" y="4161575"/>
            <a:ext cx="2577575" cy="26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smtClean="0"/>
              <a:t>WWWWWWWWWWWWWWWWWWWWWWWWWWWWWWWWWWWWWWWWWWWWWWWWWWWWWWWWWWWWWWWWWWWWWWWWWWWWWWWWWWWWWWWWWWWWWWWWWWWWWWWWWWWWWWWWWWWWWWWWWWWWWWWWWWWWWWWWWWWWWWWWWWWWWWWWWWWWWWWWWWWWWWWWWWWWWWWWWWWWWWWWWWWWWWWW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" sz="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smtClean="0"/>
              <a:t>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</a:t>
            </a:r>
            <a:endParaRPr sz="800" dirty="0"/>
          </a:p>
        </p:txBody>
      </p:sp>
      <p:cxnSp>
        <p:nvCxnSpPr>
          <p:cNvPr id="119" name="Google Shape;119;p14"/>
          <p:cNvCxnSpPr/>
          <p:nvPr/>
        </p:nvCxnSpPr>
        <p:spPr>
          <a:xfrm>
            <a:off x="490900" y="7049450"/>
            <a:ext cx="9425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20;p14"/>
          <p:cNvCxnSpPr/>
          <p:nvPr/>
        </p:nvCxnSpPr>
        <p:spPr>
          <a:xfrm>
            <a:off x="490900" y="7093200"/>
            <a:ext cx="9425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4"/>
          <p:cNvCxnSpPr/>
          <p:nvPr/>
        </p:nvCxnSpPr>
        <p:spPr>
          <a:xfrm>
            <a:off x="490900" y="7773350"/>
            <a:ext cx="9425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4"/>
          <p:cNvCxnSpPr/>
          <p:nvPr/>
        </p:nvCxnSpPr>
        <p:spPr>
          <a:xfrm>
            <a:off x="490900" y="7720020"/>
            <a:ext cx="9425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" name="Google Shape;123;p14"/>
          <p:cNvSpPr txBox="1"/>
          <p:nvPr/>
        </p:nvSpPr>
        <p:spPr>
          <a:xfrm>
            <a:off x="483400" y="7078041"/>
            <a:ext cx="94404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 smtClean="0">
                <a:solidFill>
                  <a:schemeClr val="accent1">
                    <a:lumMod val="7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rPr>
              <a:t>AM I 21</a:t>
            </a:r>
            <a:r>
              <a:rPr lang="en" sz="3600" i="1" baseline="30000" dirty="0" smtClean="0">
                <a:solidFill>
                  <a:schemeClr val="accent1">
                    <a:lumMod val="7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rPr>
              <a:t>ST</a:t>
            </a:r>
            <a:r>
              <a:rPr lang="en" sz="3600" i="1" dirty="0" smtClean="0">
                <a:solidFill>
                  <a:schemeClr val="accent1">
                    <a:lumMod val="7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rPr>
              <a:t> CENTURY LEARNER?</a:t>
            </a:r>
            <a:endParaRPr sz="3600" i="1" dirty="0">
              <a:solidFill>
                <a:schemeClr val="accent1">
                  <a:lumMod val="75000"/>
                </a:schemeClr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124" name="Google Shape;124;p14"/>
          <p:cNvSpPr txBox="1"/>
          <p:nvPr/>
        </p:nvSpPr>
        <p:spPr>
          <a:xfrm>
            <a:off x="483400" y="7784957"/>
            <a:ext cx="9440400" cy="3937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 smtClean="0">
                <a:latin typeface="DM Serif Text"/>
                <a:ea typeface="DM Serif Text"/>
                <a:cs typeface="DM Serif Text"/>
                <a:sym typeface="DM Serif Text"/>
              </a:rPr>
              <a:t>Byline………………………………………., Placeline…………………………………………………., Dateline……………………….</a:t>
            </a:r>
            <a:endParaRPr sz="1300" dirty="0"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483400" y="8334150"/>
            <a:ext cx="2383800" cy="48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latin typeface="DM Serif Text"/>
                <a:ea typeface="DM Serif Text"/>
                <a:cs typeface="DM Serif Text"/>
                <a:sym typeface="DM Serif Text"/>
              </a:rPr>
              <a:t>Carrier and Life</a:t>
            </a:r>
            <a:endParaRPr sz="2400" dirty="0"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cxnSp>
        <p:nvCxnSpPr>
          <p:cNvPr id="126" name="Google Shape;126;p14"/>
          <p:cNvCxnSpPr/>
          <p:nvPr/>
        </p:nvCxnSpPr>
        <p:spPr>
          <a:xfrm>
            <a:off x="864400" y="8270650"/>
            <a:ext cx="1505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4"/>
          <p:cNvSpPr txBox="1"/>
          <p:nvPr/>
        </p:nvSpPr>
        <p:spPr>
          <a:xfrm>
            <a:off x="391887" y="9007250"/>
            <a:ext cx="2561288" cy="278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HHHHHHHHHHHHHHHHHHHHHHHHHHHHHHHHHHHHHHHHHHHHHHHHHHHHHHHHHHHHHHHHHHHHHHHHHHHHHHHHHHHHHHHHHHHHHHHHHHHHHHHHHHHHHHHHHHHHHHHHHHHHHHHHHHHHHHHHHHHHHHHHHHHHHHHHHHHHHHHHHHHHHHHHHHHHHHHHHHHHHHHHHHHHHHHHHHHHHHHHHHHHHHHHHHHHHHHHHHHHHHHHHHHHHHHHHHHHHHHHHHHHHHHHHHHHHHHHHHHHHHHHHHHHHHHHHHHHHHH</a:t>
            </a:r>
            <a:endParaRPr sz="800" dirty="0"/>
          </a:p>
        </p:txBody>
      </p:sp>
      <p:pic>
        <p:nvPicPr>
          <p:cNvPr id="128" name="Google Shape;12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9050" y="8270650"/>
            <a:ext cx="2360099" cy="346715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4"/>
          <p:cNvSpPr txBox="1"/>
          <p:nvPr/>
        </p:nvSpPr>
        <p:spPr>
          <a:xfrm>
            <a:off x="2878950" y="8141110"/>
            <a:ext cx="2446074" cy="3596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</a:t>
            </a:r>
            <a:endParaRPr sz="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smtClean="0">
                <a:solidFill>
                  <a:schemeClr val="dk1"/>
                </a:solidFill>
              </a:rPr>
              <a:t>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</a:t>
            </a:r>
            <a:endParaRPr sz="800" dirty="0"/>
          </a:p>
        </p:txBody>
      </p:sp>
      <p:sp>
        <p:nvSpPr>
          <p:cNvPr id="134" name="Google Shape;134;p14"/>
          <p:cNvSpPr txBox="1"/>
          <p:nvPr/>
        </p:nvSpPr>
        <p:spPr>
          <a:xfrm>
            <a:off x="7599124" y="8141110"/>
            <a:ext cx="2563779" cy="364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</a:t>
            </a:r>
            <a:endParaRPr sz="8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" sz="800" dirty="0" smtClean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" sz="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/>
              <a:t>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H</a:t>
            </a:r>
            <a:endParaRPr sz="800" dirty="0"/>
          </a:p>
        </p:txBody>
      </p:sp>
      <p:grpSp>
        <p:nvGrpSpPr>
          <p:cNvPr id="135" name="Google Shape;135;p14"/>
          <p:cNvGrpSpPr/>
          <p:nvPr/>
        </p:nvGrpSpPr>
        <p:grpSpPr>
          <a:xfrm>
            <a:off x="7576290" y="9776439"/>
            <a:ext cx="2166460" cy="311666"/>
            <a:chOff x="504190" y="7829114"/>
            <a:chExt cx="2166460" cy="311666"/>
          </a:xfrm>
        </p:grpSpPr>
        <p:cxnSp>
          <p:nvCxnSpPr>
            <p:cNvPr id="136" name="Google Shape;136;p14"/>
            <p:cNvCxnSpPr/>
            <p:nvPr/>
          </p:nvCxnSpPr>
          <p:spPr>
            <a:xfrm>
              <a:off x="564650" y="7829114"/>
              <a:ext cx="2106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14"/>
            <p:cNvCxnSpPr/>
            <p:nvPr/>
          </p:nvCxnSpPr>
          <p:spPr>
            <a:xfrm>
              <a:off x="564650" y="8132862"/>
              <a:ext cx="2106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8" name="Google Shape;138;p14"/>
            <p:cNvSpPr txBox="1"/>
            <p:nvPr/>
          </p:nvSpPr>
          <p:spPr>
            <a:xfrm>
              <a:off x="504190" y="7950280"/>
              <a:ext cx="2106000" cy="19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i="1" dirty="0" smtClean="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CONCLUSION </a:t>
              </a:r>
              <a:endParaRPr dirty="0"/>
            </a:p>
          </p:txBody>
        </p:sp>
      </p:grpSp>
      <p:sp>
        <p:nvSpPr>
          <p:cNvPr id="141" name="Google Shape;141;p14"/>
          <p:cNvSpPr txBox="1"/>
          <p:nvPr/>
        </p:nvSpPr>
        <p:spPr>
          <a:xfrm>
            <a:off x="772950" y="12518232"/>
            <a:ext cx="3954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rPr>
              <a:t>Your Heading Goes Here</a:t>
            </a:r>
            <a:endParaRPr sz="2600" dirty="0">
              <a:solidFill>
                <a:schemeClr val="lt1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142" name="Google Shape;142;p14"/>
          <p:cNvSpPr/>
          <p:nvPr/>
        </p:nvSpPr>
        <p:spPr>
          <a:xfrm>
            <a:off x="508000" y="11858967"/>
            <a:ext cx="9465125" cy="235604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4"/>
          <p:cNvSpPr txBox="1"/>
          <p:nvPr/>
        </p:nvSpPr>
        <p:spPr>
          <a:xfrm>
            <a:off x="5460801" y="12285670"/>
            <a:ext cx="2279882" cy="192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smtClean="0"/>
              <a:t>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</a:t>
            </a:r>
            <a:endParaRPr sz="800" dirty="0"/>
          </a:p>
        </p:txBody>
      </p:sp>
      <p:sp>
        <p:nvSpPr>
          <p:cNvPr id="144" name="Google Shape;144;p14"/>
          <p:cNvSpPr txBox="1"/>
          <p:nvPr/>
        </p:nvSpPr>
        <p:spPr>
          <a:xfrm>
            <a:off x="3922025" y="11823054"/>
            <a:ext cx="2274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 dirty="0" smtClean="0">
                <a:solidFill>
                  <a:schemeClr val="accent1">
                    <a:lumMod val="7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rPr>
              <a:t>IF I WERE……………….</a:t>
            </a:r>
            <a:endParaRPr sz="1500" i="1" dirty="0">
              <a:solidFill>
                <a:schemeClr val="accent1">
                  <a:lumMod val="75000"/>
                </a:schemeClr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pic>
        <p:nvPicPr>
          <p:cNvPr id="145" name="Google Shape;145;p14"/>
          <p:cNvPicPr preferRelativeResize="0"/>
          <p:nvPr/>
        </p:nvPicPr>
        <p:blipFill rotWithShape="1">
          <a:blip r:embed="rId5">
            <a:alphaModFix/>
          </a:blip>
          <a:srcRect l="9502" r="14780"/>
          <a:stretch/>
        </p:blipFill>
        <p:spPr>
          <a:xfrm>
            <a:off x="7677962" y="11981898"/>
            <a:ext cx="2185426" cy="220428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113;p14"/>
          <p:cNvSpPr txBox="1"/>
          <p:nvPr/>
        </p:nvSpPr>
        <p:spPr>
          <a:xfrm>
            <a:off x="2996225" y="3429001"/>
            <a:ext cx="2207375" cy="347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smtClean="0"/>
              <a:t>WWWWWWWWWWWWWWWWWWWWWWWWWWWWWWWWWWWWWWWWWWWWWWWWWWWWWWWWWWWWWWWWWWWWWWWWWWWWWWWWWWWWWWWWWWWWWWWWWWWWWWWWWWWWWWWWWWWWWWWWWWWWWWWWWWWWWWWWWWWWWWWWWWWWWWWWWWWWWWWWWWWWWWWWWWWWWWWWWWWWWWWWWWWWWWWWWWWWWWWWWWWWWWWWWWWWWWWWWWWWWWWWWWWWWWWWWWWWWWWW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" sz="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smtClean="0"/>
              <a:t>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</a:t>
            </a:r>
            <a:endParaRPr sz="800" dirty="0"/>
          </a:p>
        </p:txBody>
      </p:sp>
      <p:sp>
        <p:nvSpPr>
          <p:cNvPr id="49" name="Google Shape;143;p14"/>
          <p:cNvSpPr txBox="1"/>
          <p:nvPr/>
        </p:nvSpPr>
        <p:spPr>
          <a:xfrm>
            <a:off x="514350" y="11893198"/>
            <a:ext cx="2602764" cy="2292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smtClean="0"/>
              <a:t>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</a:t>
            </a:r>
            <a:endParaRPr sz="800" dirty="0"/>
          </a:p>
        </p:txBody>
      </p:sp>
      <p:sp>
        <p:nvSpPr>
          <p:cNvPr id="52" name="Google Shape;143;p14"/>
          <p:cNvSpPr txBox="1"/>
          <p:nvPr/>
        </p:nvSpPr>
        <p:spPr>
          <a:xfrm>
            <a:off x="3017837" y="12272785"/>
            <a:ext cx="2554908" cy="1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smtClean="0"/>
              <a:t>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</a:t>
            </a:r>
            <a:endParaRPr sz="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117114" y="12238554"/>
            <a:ext cx="40092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Google Shape;61;p13"/>
          <p:cNvSpPr txBox="1"/>
          <p:nvPr/>
        </p:nvSpPr>
        <p:spPr>
          <a:xfrm>
            <a:off x="508000" y="14332739"/>
            <a:ext cx="9465125" cy="305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900" i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Of 21</a:t>
            </a:r>
            <a:r>
              <a:rPr lang="en-GB" sz="900" i="1" baseline="30000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st</a:t>
            </a:r>
            <a:r>
              <a:rPr lang="en-GB" sz="900" i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Century Learning                                     </a:t>
            </a:r>
            <a:r>
              <a:rPr lang="en" sz="900" i="1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F</a:t>
            </a:r>
            <a:r>
              <a:rPr lang="en" sz="900" i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or  21</a:t>
            </a:r>
            <a:r>
              <a:rPr lang="en" sz="900" i="1" baseline="30000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st</a:t>
            </a:r>
            <a:r>
              <a:rPr lang="en" sz="900" i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Century    Learners                                                                            </a:t>
            </a:r>
            <a:r>
              <a:rPr lang="en" sz="900" i="1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B</a:t>
            </a:r>
            <a:r>
              <a:rPr lang="en" sz="900" i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y 21</a:t>
            </a:r>
            <a:r>
              <a:rPr lang="en" sz="900" i="1" baseline="30000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st</a:t>
            </a:r>
            <a:r>
              <a:rPr lang="en" sz="900" i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Century Learners</a:t>
            </a:r>
            <a:endParaRPr sz="900" i="1" dirty="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72050" y="3841775"/>
            <a:ext cx="2551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 smtClean="0">
                <a:latin typeface="DM Serif Text"/>
                <a:ea typeface="DM Serif Text"/>
                <a:cs typeface="DM Serif Text"/>
                <a:sym typeface="DM Serif Text"/>
              </a:rPr>
              <a:t>By………….., Place…………….</a:t>
            </a:r>
            <a:endParaRPr lang="en-US" dirty="0"/>
          </a:p>
        </p:txBody>
      </p:sp>
      <p:sp>
        <p:nvSpPr>
          <p:cNvPr id="43" name="Google Shape;61;p13"/>
          <p:cNvSpPr txBox="1"/>
          <p:nvPr/>
        </p:nvSpPr>
        <p:spPr>
          <a:xfrm>
            <a:off x="516389" y="721800"/>
            <a:ext cx="1863659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TIVO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In Pursuit for Inclusion</a:t>
            </a:r>
            <a:endParaRPr sz="900" i="1" dirty="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8935623" y="470844"/>
            <a:ext cx="437322" cy="318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4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0893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478</Words>
  <Application>Microsoft Office PowerPoint</Application>
  <PresentationFormat>Custom</PresentationFormat>
  <Paragraphs>213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Pirata One</vt:lpstr>
      <vt:lpstr>DM Serif Text</vt:lpstr>
      <vt:lpstr>Arial Black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MARLIUS MERCHIORY</dc:creator>
  <cp:lastModifiedBy>MARLIUS MERCHIORY</cp:lastModifiedBy>
  <cp:revision>58</cp:revision>
  <dcterms:modified xsi:type="dcterms:W3CDTF">2024-01-08T12:19:35Z</dcterms:modified>
</cp:coreProperties>
</file>